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omments/comment1.xml" ContentType="application/vnd.openxmlformats-officedocument.presentationml.comment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omments/comment2.xml" ContentType="application/vnd.openxmlformats-officedocument.presentationml.comments+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omments/comment3.xml" ContentType="application/vnd.openxmlformats-officedocument.presentationml.comments+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 id="2147483783" r:id="rId2"/>
    <p:sldMasterId id="2147483819" r:id="rId3"/>
  </p:sldMasterIdLst>
  <p:notesMasterIdLst>
    <p:notesMasterId r:id="rId46"/>
  </p:notesMasterIdLst>
  <p:handoutMasterIdLst>
    <p:handoutMasterId r:id="rId47"/>
  </p:handoutMasterIdLst>
  <p:sldIdLst>
    <p:sldId id="308" r:id="rId4"/>
    <p:sldId id="324" r:id="rId5"/>
    <p:sldId id="426" r:id="rId6"/>
    <p:sldId id="423" r:id="rId7"/>
    <p:sldId id="325" r:id="rId8"/>
    <p:sldId id="424" r:id="rId9"/>
    <p:sldId id="425" r:id="rId10"/>
    <p:sldId id="359" r:id="rId11"/>
    <p:sldId id="360" r:id="rId12"/>
    <p:sldId id="334" r:id="rId13"/>
    <p:sldId id="335" r:id="rId14"/>
    <p:sldId id="370" r:id="rId15"/>
    <p:sldId id="419" r:id="rId16"/>
    <p:sldId id="420" r:id="rId17"/>
    <p:sldId id="422" r:id="rId18"/>
    <p:sldId id="414" r:id="rId19"/>
    <p:sldId id="415" r:id="rId20"/>
    <p:sldId id="413" r:id="rId21"/>
    <p:sldId id="416" r:id="rId22"/>
    <p:sldId id="417" r:id="rId23"/>
    <p:sldId id="389" r:id="rId24"/>
    <p:sldId id="390" r:id="rId25"/>
    <p:sldId id="391" r:id="rId26"/>
    <p:sldId id="392" r:id="rId27"/>
    <p:sldId id="396" r:id="rId28"/>
    <p:sldId id="399" r:id="rId29"/>
    <p:sldId id="400" r:id="rId30"/>
    <p:sldId id="401" r:id="rId31"/>
    <p:sldId id="404" r:id="rId32"/>
    <p:sldId id="405" r:id="rId33"/>
    <p:sldId id="406" r:id="rId34"/>
    <p:sldId id="407" r:id="rId35"/>
    <p:sldId id="408" r:id="rId36"/>
    <p:sldId id="409" r:id="rId37"/>
    <p:sldId id="410" r:id="rId38"/>
    <p:sldId id="411" r:id="rId39"/>
    <p:sldId id="412" r:id="rId40"/>
    <p:sldId id="427" r:id="rId41"/>
    <p:sldId id="428" r:id="rId42"/>
    <p:sldId id="429" r:id="rId43"/>
    <p:sldId id="376" r:id="rId44"/>
    <p:sldId id="377" r:id="rId45"/>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31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rshita" initials="H" lastIdx="31" clrIdx="0">
    <p:extLst>
      <p:ext uri="{19B8F6BF-5375-455C-9EA6-DF929625EA0E}">
        <p15:presenceInfo xmlns:p15="http://schemas.microsoft.com/office/powerpoint/2012/main" userId="Harshit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90" y="114"/>
      </p:cViewPr>
      <p:guideLst>
        <p:guide orient="horz" pos="1620"/>
        <p:guide pos="31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commentAuthors" Target="commentAuthors.xml"/><Relationship Id="rId8" Type="http://schemas.openxmlformats.org/officeDocument/2006/relationships/slide" Target="slides/slide5.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5-05-12T11:33:54.384" idx="2">
    <p:pos x="10" y="10"/>
    <p:text>please change the screenshot, blurred</p:text>
    <p:extLst>
      <p:ext uri="{C676402C-5697-4E1C-873F-D02D1690AC5C}">
        <p15:threadingInfo xmlns:p15="http://schemas.microsoft.com/office/powerpoint/2012/main" timeZoneBias="-33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5-05-12T11:42:23.764" idx="11">
    <p:pos x="10" y="10"/>
    <p:text>please change screenshot, blurred</p:text>
    <p:extLst>
      <p:ext uri="{C676402C-5697-4E1C-873F-D02D1690AC5C}">
        <p15:threadingInfo xmlns:p15="http://schemas.microsoft.com/office/powerpoint/2012/main" timeZoneBias="-33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5-05-12T11:43:08.238" idx="15">
    <p:pos x="10" y="10"/>
    <p:text>please change screenshot, blurred</p:text>
    <p:extLst>
      <p:ext uri="{C676402C-5697-4E1C-873F-D02D1690AC5C}">
        <p15:threadingInfo xmlns:p15="http://schemas.microsoft.com/office/powerpoint/2012/main" timeZoneBias="-33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2C3709-9628-431F-87BE-999083454C41}" type="datetimeFigureOut">
              <a:rPr lang="en-IN" smtClean="0"/>
              <a:t>08-09-2015</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594267-94A6-4DA2-BBFA-2942C7E59AC2}" type="slidenum">
              <a:rPr lang="en-IN" smtClean="0"/>
              <a:t>‹#›</a:t>
            </a:fld>
            <a:endParaRPr lang="en-IN"/>
          </a:p>
        </p:txBody>
      </p:sp>
    </p:spTree>
    <p:extLst>
      <p:ext uri="{BB962C8B-B14F-4D97-AF65-F5344CB8AC3E}">
        <p14:creationId xmlns:p14="http://schemas.microsoft.com/office/powerpoint/2010/main" val="3995157783"/>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jpe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jpeg>
</file>

<file path=ppt/media/image26.wmf>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E1610E-CA69-4419-8132-CB4BA6DBC7A0}" type="datetimeFigureOut">
              <a:rPr lang="en-IN" smtClean="0"/>
              <a:pPr/>
              <a:t>08-09-2015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E33455-0439-48A9-8026-64001E22A131}" type="slidenum">
              <a:rPr lang="en-IN" smtClean="0"/>
              <a:pPr/>
              <a:t>‹#›</a:t>
            </a:fld>
            <a:endParaRPr lang="en-IN"/>
          </a:p>
        </p:txBody>
      </p:sp>
    </p:spTree>
    <p:extLst>
      <p:ext uri="{BB962C8B-B14F-4D97-AF65-F5344CB8AC3E}">
        <p14:creationId xmlns:p14="http://schemas.microsoft.com/office/powerpoint/2010/main" val="1213520740"/>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1</a:t>
            </a:fld>
            <a:endParaRPr lang="en-IN"/>
          </a:p>
        </p:txBody>
      </p:sp>
    </p:spTree>
    <p:extLst>
      <p:ext uri="{BB962C8B-B14F-4D97-AF65-F5344CB8AC3E}">
        <p14:creationId xmlns:p14="http://schemas.microsoft.com/office/powerpoint/2010/main" val="41176245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6E33455-0439-48A9-8026-64001E22A131}" type="slidenum">
              <a:rPr lang="en-IN" smtClean="0"/>
              <a:pPr/>
              <a:t>11</a:t>
            </a:fld>
            <a:endParaRPr lang="en-IN"/>
          </a:p>
        </p:txBody>
      </p:sp>
    </p:spTree>
    <p:extLst>
      <p:ext uri="{BB962C8B-B14F-4D97-AF65-F5344CB8AC3E}">
        <p14:creationId xmlns:p14="http://schemas.microsoft.com/office/powerpoint/2010/main" val="2181344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6E33455-0439-48A9-8026-64001E22A131}" type="slidenum">
              <a:rPr lang="en-IN" smtClean="0"/>
              <a:pPr/>
              <a:t>12</a:t>
            </a:fld>
            <a:endParaRPr lang="en-IN"/>
          </a:p>
        </p:txBody>
      </p:sp>
    </p:spTree>
    <p:extLst>
      <p:ext uri="{BB962C8B-B14F-4D97-AF65-F5344CB8AC3E}">
        <p14:creationId xmlns:p14="http://schemas.microsoft.com/office/powerpoint/2010/main" val="1333254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PowerCenter is based on the client-server architecture. Clients’ components are mainly used to develop, execute, monitor, and administer different objects. The server components are responsible for establishing connectivity and execution of the data movement. </a:t>
            </a:r>
          </a:p>
          <a:p>
            <a:r>
              <a:rPr lang="en-US" dirty="0" smtClean="0"/>
              <a:t>The PowerCenter client consists of designer, repository manager, workflow manager, and workflow monitor tools. It also includes the web browser-based Admin Console for all kinds of administrative tasks. </a:t>
            </a:r>
          </a:p>
          <a:p>
            <a:r>
              <a:rPr lang="en-US" dirty="0" smtClean="0"/>
              <a:t>The server components include the integration service, repository service, and the repository itself. The repository stores all the PowerCenter metadata. </a:t>
            </a:r>
          </a:p>
          <a:p>
            <a:r>
              <a:rPr lang="en-US" dirty="0" smtClean="0"/>
              <a:t>Repository and integration services interact with the Repository. The interaction happens at the time of any request is made through any of the client components. </a:t>
            </a:r>
          </a:p>
          <a:p>
            <a:endParaRPr lang="en-US" dirty="0" smtClean="0"/>
          </a:p>
          <a:p>
            <a:r>
              <a:rPr lang="en-US" dirty="0" smtClean="0"/>
              <a:t>All these tools are described in the subsequent slides.</a:t>
            </a:r>
            <a:endParaRPr lang="en-US" baseline="0" dirty="0" smtClean="0"/>
          </a:p>
        </p:txBody>
      </p:sp>
      <p:sp>
        <p:nvSpPr>
          <p:cNvPr id="4" name="Slide Number Placeholder 3"/>
          <p:cNvSpPr>
            <a:spLocks noGrp="1"/>
          </p:cNvSpPr>
          <p:nvPr>
            <p:ph type="sldNum" sz="quarter" idx="10"/>
          </p:nvPr>
        </p:nvSpPr>
        <p:spPr/>
        <p:txBody>
          <a:bodyPr/>
          <a:lstStyle/>
          <a:p>
            <a:fld id="{86E33455-0439-48A9-8026-64001E22A131}" type="slidenum">
              <a:rPr lang="en-IN" smtClean="0"/>
              <a:pPr/>
              <a:t>13</a:t>
            </a:fld>
            <a:endParaRPr lang="en-IN"/>
          </a:p>
        </p:txBody>
      </p:sp>
    </p:spTree>
    <p:extLst>
      <p:ext uri="{BB962C8B-B14F-4D97-AF65-F5344CB8AC3E}">
        <p14:creationId xmlns:p14="http://schemas.microsoft.com/office/powerpoint/2010/main" val="3694025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get a detailed description of each client component.</a:t>
            </a:r>
          </a:p>
          <a:p>
            <a:r>
              <a:rPr lang="en-US" b="1" dirty="0" smtClean="0"/>
              <a:t>PowerCenter Repository Manager </a:t>
            </a:r>
            <a:r>
              <a:rPr lang="en-US" dirty="0" smtClean="0"/>
              <a:t>is used to navigate through the multiple folders and repositories. It performs the basic repository tasks as well.</a:t>
            </a:r>
          </a:p>
          <a:p>
            <a:r>
              <a:rPr lang="en-US" b="1" dirty="0" smtClean="0"/>
              <a:t>PowerCenter Designer </a:t>
            </a:r>
            <a:r>
              <a:rPr lang="en-US" dirty="0" smtClean="0"/>
              <a:t>is a client component which contains some tools that helps to build mappings. These are the basic Informatica objects where the movement of data is defined. The Designer is used to create the source definitions, target definitions, and transformations to build the mappings. </a:t>
            </a:r>
          </a:p>
          <a:p>
            <a:r>
              <a:rPr lang="en-US" b="1" dirty="0" smtClean="0"/>
              <a:t>PowerCenter Workflow Manager </a:t>
            </a:r>
            <a:r>
              <a:rPr lang="en-US" dirty="0" smtClean="0"/>
              <a:t>is used to define a set of instructions called a workflow. Such instructions help to execute mappings built in the Designer. </a:t>
            </a:r>
          </a:p>
          <a:p>
            <a:r>
              <a:rPr lang="en-US" b="1" dirty="0" smtClean="0"/>
              <a:t>PowerCenter Workflow Monitor </a:t>
            </a:r>
            <a:r>
              <a:rPr lang="en-US" dirty="0" smtClean="0"/>
              <a:t>helps to monitor the execution of the workflows.</a:t>
            </a:r>
          </a:p>
          <a:p>
            <a:r>
              <a:rPr lang="en-US" b="1" dirty="0" smtClean="0"/>
              <a:t>PowerCenter Administration Console </a:t>
            </a:r>
            <a:r>
              <a:rPr lang="en-US" dirty="0" smtClean="0"/>
              <a:t>is the administration tool, which is used to direct the PowerCenter domain. The Administration Console performs various administrative tasks, such as managing logs, user accounts, and domain objects. Domain objects include services, nodes, and folders. </a:t>
            </a:r>
          </a:p>
        </p:txBody>
      </p:sp>
      <p:sp>
        <p:nvSpPr>
          <p:cNvPr id="4" name="Slide Number Placeholder 3"/>
          <p:cNvSpPr>
            <a:spLocks noGrp="1"/>
          </p:cNvSpPr>
          <p:nvPr>
            <p:ph type="sldNum" sz="quarter" idx="10"/>
          </p:nvPr>
        </p:nvSpPr>
        <p:spPr/>
        <p:txBody>
          <a:bodyPr/>
          <a:lstStyle/>
          <a:p>
            <a:fld id="{86E33455-0439-48A9-8026-64001E22A131}" type="slidenum">
              <a:rPr lang="en-IN" smtClean="0"/>
              <a:pPr/>
              <a:t>14</a:t>
            </a:fld>
            <a:endParaRPr lang="en-IN"/>
          </a:p>
        </p:txBody>
      </p:sp>
    </p:spTree>
    <p:extLst>
      <p:ext uri="{BB962C8B-B14F-4D97-AF65-F5344CB8AC3E}">
        <p14:creationId xmlns:p14="http://schemas.microsoft.com/office/powerpoint/2010/main" val="39050222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figure above is meant to help understand the terms explained in the previous slide as well as show how they are interrelated to each other.</a:t>
            </a:r>
          </a:p>
          <a:p>
            <a:endParaRPr lang="en-US" dirty="0" smtClean="0"/>
          </a:p>
          <a:p>
            <a:r>
              <a:rPr lang="en-US" dirty="0" smtClean="0"/>
              <a:t>It must be remembered here that every PowerCenter environment consists of at least one domain for centralized administration.</a:t>
            </a:r>
          </a:p>
          <a:p>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86E33455-0439-48A9-8026-64001E22A131}" type="slidenum">
              <a:rPr lang="en-IN" smtClean="0"/>
              <a:pPr/>
              <a:t>15</a:t>
            </a:fld>
            <a:endParaRPr lang="en-IN"/>
          </a:p>
        </p:txBody>
      </p:sp>
    </p:spTree>
    <p:extLst>
      <p:ext uri="{BB962C8B-B14F-4D97-AF65-F5344CB8AC3E}">
        <p14:creationId xmlns:p14="http://schemas.microsoft.com/office/powerpoint/2010/main" val="16188586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16</a:t>
            </a:fld>
            <a:endParaRPr lang="en-IN"/>
          </a:p>
        </p:txBody>
      </p:sp>
    </p:spTree>
    <p:extLst>
      <p:ext uri="{BB962C8B-B14F-4D97-AF65-F5344CB8AC3E}">
        <p14:creationId xmlns:p14="http://schemas.microsoft.com/office/powerpoint/2010/main" val="3004983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screen shows the sequence of steps for opening the PowerCenter Designer from the Start Menu. Select All Programs under Start Menu and then choose 'Informatica PowerCenter 9.5.1' under that. Then, you can view the PowerCenter Designer image. Next, open the PowerCenter Designer Tool and a new box will appear which is referred to as a Designer Window. The left pane within the Designer window is called the Navigator window. It shows the list of the repositories that can be connected. You can add or remove repositories from this list. Then, another box will appear as a Designer Window. The bottom part of the window is the Output Window that displays the repository notifications.</a:t>
            </a:r>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17</a:t>
            </a:fld>
            <a:endParaRPr lang="en-IN"/>
          </a:p>
        </p:txBody>
      </p:sp>
    </p:spTree>
    <p:extLst>
      <p:ext uri="{BB962C8B-B14F-4D97-AF65-F5344CB8AC3E}">
        <p14:creationId xmlns:p14="http://schemas.microsoft.com/office/powerpoint/2010/main" val="26992178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Used to create mappings that logically define what is to be done and how. Mappings define the sources, the targets and the transformations that you want to perform on the data all through a graphical drag and drop environment.</a:t>
            </a:r>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18</a:t>
            </a:fld>
            <a:endParaRPr lang="en-IN"/>
          </a:p>
        </p:txBody>
      </p:sp>
    </p:spTree>
    <p:extLst>
      <p:ext uri="{BB962C8B-B14F-4D97-AF65-F5344CB8AC3E}">
        <p14:creationId xmlns:p14="http://schemas.microsoft.com/office/powerpoint/2010/main" val="2149883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19</a:t>
            </a:fld>
            <a:endParaRPr lang="en-IN"/>
          </a:p>
        </p:txBody>
      </p:sp>
    </p:spTree>
    <p:extLst>
      <p:ext uri="{BB962C8B-B14F-4D97-AF65-F5344CB8AC3E}">
        <p14:creationId xmlns:p14="http://schemas.microsoft.com/office/powerpoint/2010/main" val="27543450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20</a:t>
            </a:fld>
            <a:endParaRPr lang="en-IN"/>
          </a:p>
        </p:txBody>
      </p:sp>
    </p:spTree>
    <p:extLst>
      <p:ext uri="{BB962C8B-B14F-4D97-AF65-F5344CB8AC3E}">
        <p14:creationId xmlns:p14="http://schemas.microsoft.com/office/powerpoint/2010/main" val="13281830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6E33455-0439-48A9-8026-64001E22A131}" type="slidenum">
              <a:rPr lang="en-IN" smtClean="0"/>
              <a:pPr/>
              <a:t>3</a:t>
            </a:fld>
            <a:endParaRPr lang="en-IN"/>
          </a:p>
        </p:txBody>
      </p:sp>
    </p:spTree>
    <p:extLst>
      <p:ext uri="{BB962C8B-B14F-4D97-AF65-F5344CB8AC3E}">
        <p14:creationId xmlns:p14="http://schemas.microsoft.com/office/powerpoint/2010/main" val="34224702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21</a:t>
            </a:fld>
            <a:endParaRPr lang="en-IN"/>
          </a:p>
        </p:txBody>
      </p:sp>
    </p:spTree>
    <p:extLst>
      <p:ext uri="{BB962C8B-B14F-4D97-AF65-F5344CB8AC3E}">
        <p14:creationId xmlns:p14="http://schemas.microsoft.com/office/powerpoint/2010/main" val="3909836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22</a:t>
            </a:fld>
            <a:endParaRPr lang="en-IN"/>
          </a:p>
        </p:txBody>
      </p:sp>
    </p:spTree>
    <p:extLst>
      <p:ext uri="{BB962C8B-B14F-4D97-AF65-F5344CB8AC3E}">
        <p14:creationId xmlns:p14="http://schemas.microsoft.com/office/powerpoint/2010/main" val="32311686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23</a:t>
            </a:fld>
            <a:endParaRPr lang="en-IN"/>
          </a:p>
        </p:txBody>
      </p:sp>
    </p:spTree>
    <p:extLst>
      <p:ext uri="{BB962C8B-B14F-4D97-AF65-F5344CB8AC3E}">
        <p14:creationId xmlns:p14="http://schemas.microsoft.com/office/powerpoint/2010/main" val="31554182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create a workflow, you first create tasks such as a session, which contains the mapping you build in the Designer. You then connect tasks with conditional links to specify the order of execution for the tasks you created. The Workflow Manager consists of three tools to help you develop a workflow:</a:t>
            </a:r>
          </a:p>
          <a:p>
            <a:r>
              <a:rPr lang="en-US" dirty="0" smtClean="0"/>
              <a:t>•Task Developer. Use the Task Developer to create tasks you want to run in the workflow.</a:t>
            </a:r>
          </a:p>
          <a:p>
            <a:r>
              <a:rPr lang="en-US" dirty="0" smtClean="0"/>
              <a:t>•Workflow Designer. Use the Workflow Designer to create a workflow by connecting tasks with links. You can also create tasks in the Workflow Designer as you develop the workflow.</a:t>
            </a:r>
          </a:p>
          <a:p>
            <a:r>
              <a:rPr lang="en-US" dirty="0" smtClean="0"/>
              <a:t>•Worklet Designer. Use the Worklet Designer to create a worklet.</a:t>
            </a:r>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24</a:t>
            </a:fld>
            <a:endParaRPr lang="en-IN"/>
          </a:p>
        </p:txBody>
      </p:sp>
    </p:spTree>
    <p:extLst>
      <p:ext uri="{BB962C8B-B14F-4D97-AF65-F5344CB8AC3E}">
        <p14:creationId xmlns:p14="http://schemas.microsoft.com/office/powerpoint/2010/main" val="27176487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25</a:t>
            </a:fld>
            <a:endParaRPr lang="en-IN"/>
          </a:p>
        </p:txBody>
      </p:sp>
    </p:spTree>
    <p:extLst>
      <p:ext uri="{BB962C8B-B14F-4D97-AF65-F5344CB8AC3E}">
        <p14:creationId xmlns:p14="http://schemas.microsoft.com/office/powerpoint/2010/main" val="872325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Workflow Designer is used to create and edit workflows, which are the executable jobs in the Informatica PowerCenter. They consist of different tasks and / or worklets.</a:t>
            </a:r>
          </a:p>
          <a:p>
            <a:r>
              <a:rPr lang="en-US" dirty="0" smtClean="0"/>
              <a:t>Go to the Workflows Menu, select Create, and then specify a workflow name in it. A Start task is already included in the workflow by default, which allows you to add or create one or more tasks developed in the Task Developer within the workflow.</a:t>
            </a:r>
          </a:p>
          <a:p>
            <a:r>
              <a:rPr lang="en-US" dirty="0" smtClean="0"/>
              <a:t>To edit the workflow, you have to select the Workflow Menu and then the Edit option within it. You can also use the scheduler to execute the workflow as per a certain schedule.</a:t>
            </a:r>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26</a:t>
            </a:fld>
            <a:endParaRPr lang="en-IN"/>
          </a:p>
        </p:txBody>
      </p:sp>
    </p:spTree>
    <p:extLst>
      <p:ext uri="{BB962C8B-B14F-4D97-AF65-F5344CB8AC3E}">
        <p14:creationId xmlns:p14="http://schemas.microsoft.com/office/powerpoint/2010/main" val="19524347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start task is by default put in a workflow as soon as you create it. A start task specifies the starting task of the workflow i.e. a workflow run starting from the start task.</a:t>
            </a:r>
          </a:p>
          <a:p>
            <a:endParaRPr lang="en-US" dirty="0" smtClean="0"/>
          </a:p>
          <a:p>
            <a:r>
              <a:rPr lang="en-US" dirty="0" smtClean="0"/>
              <a:t>The tasks are linked through a ‘link Task’ which specifies the ordering of the tasks one after another or parallel as required during the execution of the workflow.</a:t>
            </a:r>
          </a:p>
          <a:p>
            <a:endParaRPr lang="en-US"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27</a:t>
            </a:fld>
            <a:endParaRPr lang="en-IN"/>
          </a:p>
        </p:txBody>
      </p:sp>
    </p:spTree>
    <p:extLst>
      <p:ext uri="{BB962C8B-B14F-4D97-AF65-F5344CB8AC3E}">
        <p14:creationId xmlns:p14="http://schemas.microsoft.com/office/powerpoint/2010/main" val="6839528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28</a:t>
            </a:fld>
            <a:endParaRPr lang="en-IN"/>
          </a:p>
        </p:txBody>
      </p:sp>
    </p:spTree>
    <p:extLst>
      <p:ext uri="{BB962C8B-B14F-4D97-AF65-F5344CB8AC3E}">
        <p14:creationId xmlns:p14="http://schemas.microsoft.com/office/powerpoint/2010/main" val="20040830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schedule a workflow, the workflow has to be opened in the Workflow Designer. Then select the Scheduler tab. In the Scheduler tab, select the Non-reusable option to create a non-reusable set of schedule settings for the workflow, or select the Reusable option to use an existing reusable scheduler for the workflow. For Non-reusable scheduling, click the right side of the Scheduler Field to edit scheduling settings. On the other hand, for Reusable scheduling, choose a reusable scheduler from the Scheduler Browser dialog box.</a:t>
            </a:r>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29</a:t>
            </a:fld>
            <a:endParaRPr lang="en-IN"/>
          </a:p>
        </p:txBody>
      </p:sp>
    </p:spTree>
    <p:extLst>
      <p:ext uri="{BB962C8B-B14F-4D97-AF65-F5344CB8AC3E}">
        <p14:creationId xmlns:p14="http://schemas.microsoft.com/office/powerpoint/2010/main" val="40157819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Workflow Monitor is the client component of the PowerCenter. It is used to monitor the execution of workflows and tasks. A Workflow Monitor can be used to analyze the details about a workflow or a task run in the Gantt Chart view or task view. It is also used to run, stop, abort, and resume workflows or tasks.</a:t>
            </a:r>
          </a:p>
          <a:p>
            <a:r>
              <a:rPr lang="en-US" dirty="0" smtClean="0"/>
              <a:t>It is important to remember that the Workflow Monitor displays workflows, which have run at least once. It continuously receives information from Integration Service and Repository Service to display the execution status of such workflows.</a:t>
            </a:r>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30</a:t>
            </a:fld>
            <a:endParaRPr lang="en-IN"/>
          </a:p>
        </p:txBody>
      </p:sp>
    </p:spTree>
    <p:extLst>
      <p:ext uri="{BB962C8B-B14F-4D97-AF65-F5344CB8AC3E}">
        <p14:creationId xmlns:p14="http://schemas.microsoft.com/office/powerpoint/2010/main" val="2745629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solidFill>
                  <a:prstClr val="black"/>
                </a:solidFill>
              </a:rPr>
              <a:pPr/>
              <a:t>4</a:t>
            </a:fld>
            <a:endParaRPr lang="en-IN">
              <a:solidFill>
                <a:prstClr val="black"/>
              </a:solidFill>
            </a:endParaRPr>
          </a:p>
        </p:txBody>
      </p:sp>
    </p:spTree>
    <p:extLst>
      <p:ext uri="{BB962C8B-B14F-4D97-AF65-F5344CB8AC3E}">
        <p14:creationId xmlns:p14="http://schemas.microsoft.com/office/powerpoint/2010/main" val="4416074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31</a:t>
            </a:fld>
            <a:endParaRPr lang="en-IN"/>
          </a:p>
        </p:txBody>
      </p:sp>
    </p:spTree>
    <p:extLst>
      <p:ext uri="{BB962C8B-B14F-4D97-AF65-F5344CB8AC3E}">
        <p14:creationId xmlns:p14="http://schemas.microsoft.com/office/powerpoint/2010/main" val="31224429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32</a:t>
            </a:fld>
            <a:endParaRPr lang="en-IN"/>
          </a:p>
        </p:txBody>
      </p:sp>
    </p:spTree>
    <p:extLst>
      <p:ext uri="{BB962C8B-B14F-4D97-AF65-F5344CB8AC3E}">
        <p14:creationId xmlns:p14="http://schemas.microsoft.com/office/powerpoint/2010/main" val="18395887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connecting to the Integration, the Navigator window will appear and show the list of all the folders and scheduled workflows. Its service is to select the Gantt Chart View or the Task View.</a:t>
            </a:r>
            <a:r>
              <a:rPr lang="en-US" baseline="0" dirty="0" smtClean="0"/>
              <a:t>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33</a:t>
            </a:fld>
            <a:endParaRPr lang="en-IN"/>
          </a:p>
        </p:txBody>
      </p:sp>
    </p:spTree>
    <p:extLst>
      <p:ext uri="{BB962C8B-B14F-4D97-AF65-F5344CB8AC3E}">
        <p14:creationId xmlns:p14="http://schemas.microsoft.com/office/powerpoint/2010/main" val="1439136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Workflow Monitor consists of the</a:t>
            </a:r>
          </a:p>
          <a:p>
            <a:r>
              <a:rPr lang="en-US" dirty="0" smtClean="0"/>
              <a:t>following windows.</a:t>
            </a:r>
          </a:p>
          <a:p>
            <a:r>
              <a:rPr lang="en-US" dirty="0" smtClean="0"/>
              <a:t>1.	The Navigator window displays the Repositories, Integration Services and repository objects.</a:t>
            </a:r>
          </a:p>
          <a:p>
            <a:r>
              <a:rPr lang="en-US" dirty="0" smtClean="0"/>
              <a:t>2.	The Output window displays messages from the Integration Service and the Repository Service.</a:t>
            </a:r>
          </a:p>
          <a:p>
            <a:r>
              <a:rPr lang="en-US" dirty="0" smtClean="0"/>
              <a:t>3.	The Properties window exhibits the details about the services, workflows, worklets, and tasks.</a:t>
            </a:r>
          </a:p>
          <a:p>
            <a:r>
              <a:rPr lang="en-US" dirty="0" smtClean="0"/>
              <a:t>4.	The Time window displays progress of workflow runs while the Gantt Chart view shows details about workflow runs in a chronological format, which is called a Gantt Chart.</a:t>
            </a:r>
          </a:p>
          <a:p>
            <a:r>
              <a:rPr lang="en-US" dirty="0" smtClean="0"/>
              <a:t>5.	The Task View window illustrates details about workflow runs in a report format, organized by the workflow run.</a:t>
            </a:r>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34</a:t>
            </a:fld>
            <a:endParaRPr lang="en-IN"/>
          </a:p>
        </p:txBody>
      </p:sp>
    </p:spTree>
    <p:extLst>
      <p:ext uri="{BB962C8B-B14F-4D97-AF65-F5344CB8AC3E}">
        <p14:creationId xmlns:p14="http://schemas.microsoft.com/office/powerpoint/2010/main" val="30111617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35</a:t>
            </a:fld>
            <a:endParaRPr lang="en-IN"/>
          </a:p>
        </p:txBody>
      </p:sp>
    </p:spTree>
    <p:extLst>
      <p:ext uri="{BB962C8B-B14F-4D97-AF65-F5344CB8AC3E}">
        <p14:creationId xmlns:p14="http://schemas.microsoft.com/office/powerpoint/2010/main" val="16994683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36</a:t>
            </a:fld>
            <a:endParaRPr lang="en-IN"/>
          </a:p>
        </p:txBody>
      </p:sp>
    </p:spTree>
    <p:extLst>
      <p:ext uri="{BB962C8B-B14F-4D97-AF65-F5344CB8AC3E}">
        <p14:creationId xmlns:p14="http://schemas.microsoft.com/office/powerpoint/2010/main" val="39674161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dirty="0" smtClean="0"/>
              <a:t>The session logs can be retrieved through workflow monitor. Reading the session log is one of the most important and effective way to determine the session run and to know where it has gone wrong. The session log specifies all the session related information as database connections, extraction information and loading information.</a:t>
            </a:r>
          </a:p>
          <a:p>
            <a:endParaRPr lang="en-IN" dirty="0" smtClean="0"/>
          </a:p>
          <a:p>
            <a:r>
              <a:rPr lang="en-US" dirty="0" smtClean="0"/>
              <a:t>To filter tasks:1.Click Filters &gt; Tasks.</a:t>
            </a:r>
          </a:p>
          <a:p>
            <a:r>
              <a:rPr lang="en-US" dirty="0" smtClean="0"/>
              <a:t>-or-</a:t>
            </a:r>
          </a:p>
          <a:p>
            <a:r>
              <a:rPr lang="en-US" dirty="0" smtClean="0"/>
              <a:t>Click Filters &gt; Deleted Tasks.</a:t>
            </a:r>
          </a:p>
          <a:p>
            <a:r>
              <a:rPr lang="en-US" dirty="0" smtClean="0"/>
              <a:t>The Filter Tasks dialog box appears.2.Clear the tasks you want to hide, and select the tasks you want to view. 3.Click </a:t>
            </a:r>
            <a:r>
              <a:rPr lang="en-US" dirty="0" err="1" smtClean="0"/>
              <a:t>OK.Note</a:t>
            </a:r>
            <a:r>
              <a:rPr lang="en-US" dirty="0" smtClean="0"/>
              <a:t>: When you filter a task, the Gantt Chart view displays a red link between tasks to indicate a filtered task. You can double-click the link to view the tasks you hid.</a:t>
            </a:r>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37</a:t>
            </a:fld>
            <a:endParaRPr lang="en-IN"/>
          </a:p>
        </p:txBody>
      </p:sp>
    </p:spTree>
    <p:extLst>
      <p:ext uri="{BB962C8B-B14F-4D97-AF65-F5344CB8AC3E}">
        <p14:creationId xmlns:p14="http://schemas.microsoft.com/office/powerpoint/2010/main" val="25642746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38</a:t>
            </a:fld>
            <a:endParaRPr lang="en-IN"/>
          </a:p>
        </p:txBody>
      </p:sp>
    </p:spTree>
    <p:extLst>
      <p:ext uri="{BB962C8B-B14F-4D97-AF65-F5344CB8AC3E}">
        <p14:creationId xmlns:p14="http://schemas.microsoft.com/office/powerpoint/2010/main" val="15209652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39</a:t>
            </a:fld>
            <a:endParaRPr lang="en-IN"/>
          </a:p>
        </p:txBody>
      </p:sp>
    </p:spTree>
    <p:extLst>
      <p:ext uri="{BB962C8B-B14F-4D97-AF65-F5344CB8AC3E}">
        <p14:creationId xmlns:p14="http://schemas.microsoft.com/office/powerpoint/2010/main" val="41359015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40</a:t>
            </a:fld>
            <a:endParaRPr lang="en-IN"/>
          </a:p>
        </p:txBody>
      </p:sp>
    </p:spTree>
    <p:extLst>
      <p:ext uri="{BB962C8B-B14F-4D97-AF65-F5344CB8AC3E}">
        <p14:creationId xmlns:p14="http://schemas.microsoft.com/office/powerpoint/2010/main" val="2970996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5</a:t>
            </a:fld>
            <a:endParaRPr lang="en-IN"/>
          </a:p>
        </p:txBody>
      </p:sp>
    </p:spTree>
    <p:extLst>
      <p:ext uri="{BB962C8B-B14F-4D97-AF65-F5344CB8AC3E}">
        <p14:creationId xmlns:p14="http://schemas.microsoft.com/office/powerpoint/2010/main" val="34256517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Transformation is the process in ETL where you actually apply the business rules in the data flow. In PowerCenter, transformations are the functional components.</a:t>
            </a:r>
          </a:p>
          <a:p>
            <a:r>
              <a:rPr lang="en-US" baseline="0" dirty="0" smtClean="0"/>
              <a:t>There are a number of transformations available here that have a wide range of functionalities to meet almost all kinds of requirements.</a:t>
            </a:r>
          </a:p>
        </p:txBody>
      </p:sp>
      <p:sp>
        <p:nvSpPr>
          <p:cNvPr id="4" name="Slide Number Placeholder 3"/>
          <p:cNvSpPr>
            <a:spLocks noGrp="1"/>
          </p:cNvSpPr>
          <p:nvPr>
            <p:ph type="sldNum" sz="quarter" idx="10"/>
          </p:nvPr>
        </p:nvSpPr>
        <p:spPr/>
        <p:txBody>
          <a:bodyPr/>
          <a:lstStyle/>
          <a:p>
            <a:fld id="{86E33455-0439-48A9-8026-64001E22A131}" type="slidenum">
              <a:rPr lang="en-IN" smtClean="0"/>
              <a:pPr/>
              <a:t>42</a:t>
            </a:fld>
            <a:endParaRPr lang="en-IN"/>
          </a:p>
        </p:txBody>
      </p:sp>
    </p:spTree>
    <p:extLst>
      <p:ext uri="{BB962C8B-B14F-4D97-AF65-F5344CB8AC3E}">
        <p14:creationId xmlns:p14="http://schemas.microsoft.com/office/powerpoint/2010/main" val="3293128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solidFill>
                  <a:prstClr val="black"/>
                </a:solidFill>
              </a:rPr>
              <a:pPr/>
              <a:t>6</a:t>
            </a:fld>
            <a:endParaRPr lang="en-IN">
              <a:solidFill>
                <a:prstClr val="black"/>
              </a:solidFill>
            </a:endParaRPr>
          </a:p>
        </p:txBody>
      </p:sp>
    </p:spTree>
    <p:extLst>
      <p:ext uri="{BB962C8B-B14F-4D97-AF65-F5344CB8AC3E}">
        <p14:creationId xmlns:p14="http://schemas.microsoft.com/office/powerpoint/2010/main" val="3408375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solidFill>
                  <a:prstClr val="black"/>
                </a:solidFill>
              </a:rPr>
              <a:pPr/>
              <a:t>7</a:t>
            </a:fld>
            <a:endParaRPr lang="en-IN">
              <a:solidFill>
                <a:prstClr val="black"/>
              </a:solidFill>
            </a:endParaRPr>
          </a:p>
        </p:txBody>
      </p:sp>
    </p:spTree>
    <p:extLst>
      <p:ext uri="{BB962C8B-B14F-4D97-AF65-F5344CB8AC3E}">
        <p14:creationId xmlns:p14="http://schemas.microsoft.com/office/powerpoint/2010/main" val="3871881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8</a:t>
            </a:fld>
            <a:endParaRPr lang="en-IN"/>
          </a:p>
        </p:txBody>
      </p:sp>
    </p:spTree>
    <p:extLst>
      <p:ext uri="{BB962C8B-B14F-4D97-AF65-F5344CB8AC3E}">
        <p14:creationId xmlns:p14="http://schemas.microsoft.com/office/powerpoint/2010/main" val="31139923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Title</a:t>
            </a:r>
            <a:r>
              <a:rPr lang="en-US" baseline="0" dirty="0" smtClean="0"/>
              <a:t> and Content Slide – Font: Tahoma 12/14 (depending on the amount of text)</a:t>
            </a:r>
          </a:p>
          <a:p>
            <a:r>
              <a:rPr lang="en-US" baseline="0" dirty="0" smtClean="0"/>
              <a:t>                                         Heading: Calibri Heading 26 (consistent)</a:t>
            </a:r>
          </a:p>
          <a:p>
            <a:r>
              <a:rPr lang="en-US" baseline="0" dirty="0" smtClean="0"/>
              <a:t>Bullet code – 174 for bullet</a:t>
            </a:r>
          </a:p>
          <a:p>
            <a:r>
              <a:rPr lang="en-US" baseline="0" dirty="0" smtClean="0"/>
              <a:t>                      OOBB for sub bullet</a:t>
            </a:r>
            <a:endParaRPr lang="en-IN" dirty="0" smtClean="0"/>
          </a:p>
          <a:p>
            <a:endParaRPr lang="en-IN" dirty="0"/>
          </a:p>
        </p:txBody>
      </p:sp>
      <p:sp>
        <p:nvSpPr>
          <p:cNvPr id="4" name="Slide Number Placeholder 3"/>
          <p:cNvSpPr>
            <a:spLocks noGrp="1"/>
          </p:cNvSpPr>
          <p:nvPr>
            <p:ph type="sldNum" sz="quarter" idx="10"/>
          </p:nvPr>
        </p:nvSpPr>
        <p:spPr/>
        <p:txBody>
          <a:bodyPr/>
          <a:lstStyle/>
          <a:p>
            <a:fld id="{86E33455-0439-48A9-8026-64001E22A131}" type="slidenum">
              <a:rPr lang="en-IN" smtClean="0"/>
              <a:pPr/>
              <a:t>9</a:t>
            </a:fld>
            <a:endParaRPr lang="en-IN"/>
          </a:p>
        </p:txBody>
      </p:sp>
    </p:spTree>
    <p:extLst>
      <p:ext uri="{BB962C8B-B14F-4D97-AF65-F5344CB8AC3E}">
        <p14:creationId xmlns:p14="http://schemas.microsoft.com/office/powerpoint/2010/main" val="33390246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6E33455-0439-48A9-8026-64001E22A131}" type="slidenum">
              <a:rPr lang="en-IN" smtClean="0"/>
              <a:pPr/>
              <a:t>10</a:t>
            </a:fld>
            <a:endParaRPr lang="en-IN"/>
          </a:p>
        </p:txBody>
      </p:sp>
    </p:spTree>
    <p:extLst>
      <p:ext uri="{BB962C8B-B14F-4D97-AF65-F5344CB8AC3E}">
        <p14:creationId xmlns:p14="http://schemas.microsoft.com/office/powerpoint/2010/main" val="4353798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3.jpeg"/><Relationship Id="rId1" Type="http://schemas.openxmlformats.org/officeDocument/2006/relationships/slideMaster" Target="../slideMasters/slideMaster2.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png"/><Relationship Id="rId9" Type="http://schemas.openxmlformats.org/officeDocument/2006/relationships/image" Target="../media/image19.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 Id="rId4" Type="http://schemas.microsoft.com/office/2007/relationships/hdphoto" Target="../media/hdphoto1.wdp"/></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2.xml"/><Relationship Id="rId4" Type="http://schemas.openxmlformats.org/officeDocument/2006/relationships/image" Target="../media/image20.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2.xml"/><Relationship Id="rId4" Type="http://schemas.openxmlformats.org/officeDocument/2006/relationships/image" Target="../media/image20.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2.xml"/><Relationship Id="rId4" Type="http://schemas.openxmlformats.org/officeDocument/2006/relationships/image" Target="../media/image22.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3.jpeg"/><Relationship Id="rId1" Type="http://schemas.openxmlformats.org/officeDocument/2006/relationships/slideMaster" Target="../slideMasters/slideMaster3.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png"/><Relationship Id="rId9" Type="http://schemas.openxmlformats.org/officeDocument/2006/relationships/image" Target="../media/image19.png"/></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3.xml"/><Relationship Id="rId4" Type="http://schemas.microsoft.com/office/2007/relationships/hdphoto" Target="../media/hdphoto1.wdp"/></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3.xml"/><Relationship Id="rId4" Type="http://schemas.openxmlformats.org/officeDocument/2006/relationships/image" Target="../media/image20.pn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3.xml"/><Relationship Id="rId4" Type="http://schemas.openxmlformats.org/officeDocument/2006/relationships/image" Target="../media/image20.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3.xml"/><Relationship Id="rId4" Type="http://schemas.openxmlformats.org/officeDocument/2006/relationships/image" Target="../media/image9.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3.xml"/><Relationship Id="rId4" Type="http://schemas.openxmlformats.org/officeDocument/2006/relationships/image" Target="../media/image22.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cSld name="Course Slide">
    <p:bg>
      <p:bgPr>
        <a:solidFill>
          <a:schemeClr val="bg1"/>
        </a:solidFill>
        <a:effectLst/>
      </p:bgPr>
    </p:bg>
    <p:spTree>
      <p:nvGrpSpPr>
        <p:cNvPr id="1" name=""/>
        <p:cNvGrpSpPr/>
        <p:nvPr/>
      </p:nvGrpSpPr>
      <p:grpSpPr>
        <a:xfrm>
          <a:off x="0" y="0"/>
          <a:ext cx="0" cy="0"/>
          <a:chOff x="0" y="0"/>
          <a:chExt cx="0" cy="0"/>
        </a:xfrm>
      </p:grpSpPr>
      <p:sp>
        <p:nvSpPr>
          <p:cNvPr id="16" name="bk object 16"/>
          <p:cNvSpPr/>
          <p:nvPr userDrawn="1"/>
        </p:nvSpPr>
        <p:spPr>
          <a:xfrm>
            <a:off x="0" y="0"/>
            <a:ext cx="9144000" cy="5143499"/>
          </a:xfrm>
          <a:prstGeom prst="rect">
            <a:avLst/>
          </a:prstGeom>
          <a:blipFill>
            <a:blip r:embed="rId2" cstate="print"/>
            <a:stretch>
              <a:fillRect/>
            </a:stretch>
          </a:blipFill>
        </p:spPr>
        <p:txBody>
          <a:bodyPr wrap="square" lIns="0" tIns="0" rIns="0" bIns="0" rtlCol="0">
            <a:spAutoFit/>
          </a:bodyPr>
          <a:lstStyle/>
          <a:p>
            <a:pPr defTabSz="914400"/>
            <a:endParaRPr sz="1800" dirty="0">
              <a:solidFill>
                <a:srgbClr val="262626"/>
              </a:solidFill>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endParaRPr lang="en-US" dirty="0">
              <a:solidFill>
                <a:srgbClr val="262626">
                  <a:tint val="75000"/>
                </a:srgbClr>
              </a:solidFill>
            </a:endParaRPr>
          </a:p>
        </p:txBody>
      </p:sp>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369265" y="166280"/>
            <a:ext cx="2405469" cy="2405469"/>
          </a:xfrm>
          <a:prstGeom prst="rect">
            <a:avLst/>
          </a:prstGeom>
        </p:spPr>
      </p:pic>
      <p:sp>
        <p:nvSpPr>
          <p:cNvPr id="6" name="Shape 13"/>
          <p:cNvSpPr txBox="1"/>
          <p:nvPr userDrawn="1"/>
        </p:nvSpPr>
        <p:spPr>
          <a:xfrm>
            <a:off x="7026471" y="4795837"/>
            <a:ext cx="2117529" cy="276998"/>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Tahoma"/>
              <a:buNone/>
            </a:pPr>
            <a:r>
              <a:rPr lang="en-US" sz="1200" b="0" i="0" u="none" strike="noStrike" cap="none" baseline="0" dirty="0" smtClean="0">
                <a:solidFill>
                  <a:schemeClr val="lt1"/>
                </a:solidFill>
                <a:latin typeface="Tahoma"/>
                <a:ea typeface="Tahoma"/>
                <a:cs typeface="Tahoma"/>
                <a:sym typeface="Tahoma"/>
              </a:rPr>
              <a:t>www.edureka.co/informatica</a:t>
            </a:r>
            <a:endParaRPr lang="en-US" sz="1200" b="0" i="0" u="none" strike="noStrike" cap="none" baseline="0" dirty="0">
              <a:solidFill>
                <a:schemeClr val="lt1"/>
              </a:solidFill>
              <a:latin typeface="Tahoma"/>
              <a:ea typeface="Tahoma"/>
              <a:cs typeface="Tahoma"/>
              <a:sym typeface="Tahoma"/>
            </a:endParaRPr>
          </a:p>
        </p:txBody>
      </p:sp>
    </p:spTree>
    <p:extLst>
      <p:ext uri="{BB962C8B-B14F-4D97-AF65-F5344CB8AC3E}">
        <p14:creationId xmlns:p14="http://schemas.microsoft.com/office/powerpoint/2010/main" val="12633601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Pre-work">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endParaRPr>
          </a:p>
        </p:txBody>
      </p:sp>
      <p:pic>
        <p:nvPicPr>
          <p:cNvPr id="9" name="Picture 8"/>
          <p:cNvPicPr>
            <a:picLocks noChangeAspect="1"/>
          </p:cNvPicPr>
          <p:nvPr userDrawn="1"/>
        </p:nvPicPr>
        <p:blipFill>
          <a:blip r:embed="rId3" cstate="print">
            <a:lum bright="70000" contrast="-70000"/>
          </a:blip>
          <a:stretch>
            <a:fillRect/>
          </a:stretch>
        </p:blipFill>
        <p:spPr>
          <a:xfrm>
            <a:off x="2600528" y="923497"/>
            <a:ext cx="3743325" cy="3668757"/>
          </a:xfrm>
          <a:prstGeom prst="rect">
            <a:avLst/>
          </a:prstGeom>
        </p:spPr>
      </p:pic>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a:t>
            </a:r>
            <a:r>
              <a:rPr lang="en-US" sz="1200" dirty="0" err="1" smtClean="0">
                <a:solidFill>
                  <a:srgbClr val="0070C0"/>
                </a:solidFill>
                <a:latin typeface="Tahoma" pitchFamily="34" charset="0"/>
                <a:ea typeface="Tahoma" pitchFamily="34" charset="0"/>
                <a:cs typeface="Tahoma" pitchFamily="34" charset="0"/>
              </a:rPr>
              <a:t>Url</a:t>
            </a:r>
            <a:endParaRPr lang="en-IN" sz="1200" dirty="0">
              <a:solidFill>
                <a:srgbClr val="0070C0"/>
              </a:solidFill>
              <a:latin typeface="Tahoma" pitchFamily="34" charset="0"/>
              <a:ea typeface="Tahoma" pitchFamily="34" charset="0"/>
              <a:cs typeface="Tahoma" pitchFamily="34" charset="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264509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a:t>
            </a:r>
            <a:r>
              <a:rPr lang="en-US" sz="1200" dirty="0" err="1" smtClean="0">
                <a:solidFill>
                  <a:srgbClr val="0070C0"/>
                </a:solidFill>
                <a:latin typeface="Tahoma" pitchFamily="34" charset="0"/>
                <a:ea typeface="Tahoma" pitchFamily="34" charset="0"/>
                <a:cs typeface="Tahoma" pitchFamily="34" charset="0"/>
              </a:rPr>
              <a:t>Url</a:t>
            </a:r>
            <a:endParaRPr lang="en-IN" sz="1200" dirty="0">
              <a:solidFill>
                <a:srgbClr val="0070C0"/>
              </a:solidFill>
              <a:latin typeface="Tahoma" pitchFamily="34" charset="0"/>
              <a:ea typeface="Tahoma" pitchFamily="34" charset="0"/>
              <a:cs typeface="Tahoma" pitchFamily="34" charset="0"/>
            </a:endParaRPr>
          </a:p>
        </p:txBody>
      </p:sp>
      <p:pic>
        <p:nvPicPr>
          <p:cNvPr id="10" name="Picture 9"/>
          <p:cNvPicPr>
            <a:picLocks noChangeAspect="1"/>
          </p:cNvPicPr>
          <p:nvPr userDrawn="1"/>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 y="-1"/>
            <a:ext cx="9144001" cy="5147673"/>
          </a:xfrm>
          <a:prstGeom prst="rect">
            <a:avLst/>
          </a:prstGeom>
        </p:spPr>
      </p:pic>
    </p:spTree>
    <p:extLst>
      <p:ext uri="{BB962C8B-B14F-4D97-AF65-F5344CB8AC3E}">
        <p14:creationId xmlns:p14="http://schemas.microsoft.com/office/powerpoint/2010/main" val="26592144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Reference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endParaRPr>
          </a:p>
        </p:txBody>
      </p:sp>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a:t>
            </a:r>
            <a:r>
              <a:rPr lang="en-US" sz="1200" dirty="0" err="1" smtClean="0">
                <a:solidFill>
                  <a:srgbClr val="0070C0"/>
                </a:solidFill>
                <a:latin typeface="Tahoma" pitchFamily="34" charset="0"/>
                <a:ea typeface="Tahoma" pitchFamily="34" charset="0"/>
                <a:cs typeface="Tahoma" pitchFamily="34" charset="0"/>
              </a:rPr>
              <a:t>Url</a:t>
            </a:r>
            <a:endParaRPr lang="en-IN" sz="1200" dirty="0">
              <a:solidFill>
                <a:srgbClr val="0070C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3776235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Formula">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endParaRPr>
          </a:p>
        </p:txBody>
      </p:sp>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a:t>
            </a:r>
            <a:r>
              <a:rPr lang="en-US" sz="1200" dirty="0" err="1" smtClean="0">
                <a:solidFill>
                  <a:srgbClr val="0070C0"/>
                </a:solidFill>
                <a:latin typeface="Tahoma" pitchFamily="34" charset="0"/>
                <a:ea typeface="Tahoma" pitchFamily="34" charset="0"/>
                <a:cs typeface="Tahoma" pitchFamily="34" charset="0"/>
              </a:rPr>
              <a:t>Url</a:t>
            </a:r>
            <a:endParaRPr lang="en-IN" sz="1200" dirty="0">
              <a:solidFill>
                <a:srgbClr val="0070C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3191456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What’s within the LM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endParaRPr>
          </a:p>
        </p:txBody>
      </p:sp>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a:t>
            </a:r>
            <a:r>
              <a:rPr lang="en-US" sz="1200" dirty="0" err="1" smtClean="0">
                <a:solidFill>
                  <a:srgbClr val="0070C0"/>
                </a:solidFill>
                <a:latin typeface="Tahoma" pitchFamily="34" charset="0"/>
                <a:ea typeface="Tahoma" pitchFamily="34" charset="0"/>
                <a:cs typeface="Tahoma" pitchFamily="34" charset="0"/>
              </a:rPr>
              <a:t>Url</a:t>
            </a:r>
            <a:endParaRPr lang="en-IN" sz="1200" dirty="0">
              <a:solidFill>
                <a:srgbClr val="0070C0"/>
              </a:solidFill>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7199972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7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66"/>
            <a:endParaRPr lang="en-US" sz="1800" dirty="0">
              <a:solidFill>
                <a:prstClr val="white"/>
              </a:solidFill>
            </a:endParaRPr>
          </a:p>
        </p:txBody>
      </p:sp>
      <p:sp>
        <p:nvSpPr>
          <p:cNvPr id="6" name="TextBox 10"/>
          <p:cNvSpPr txBox="1"/>
          <p:nvPr userDrawn="1"/>
        </p:nvSpPr>
        <p:spPr>
          <a:xfrm>
            <a:off x="34925" y="4795841"/>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66">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66">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0"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Shape 13"/>
          <p:cNvSpPr txBox="1"/>
          <p:nvPr userDrawn="1"/>
        </p:nvSpPr>
        <p:spPr>
          <a:xfrm>
            <a:off x="7026471" y="4795837"/>
            <a:ext cx="2117529" cy="276998"/>
          </a:xfrm>
          <a:prstGeom prst="rect">
            <a:avLst/>
          </a:prstGeom>
          <a:noFill/>
          <a:ln>
            <a:noFill/>
          </a:ln>
        </p:spPr>
        <p:txBody>
          <a:bodyPr lIns="91425" tIns="45700" rIns="91425" bIns="45700" anchor="t" anchorCtr="0">
            <a:noAutofit/>
          </a:bodyPr>
          <a:lstStyle/>
          <a:p>
            <a:pPr>
              <a:buClr>
                <a:prstClr val="white"/>
              </a:buClr>
              <a:buSzPct val="25000"/>
              <a:buFont typeface="Tahoma"/>
              <a:buNone/>
            </a:pPr>
            <a:r>
              <a:rPr lang="en-US" sz="1200" dirty="0" smtClean="0">
                <a:solidFill>
                  <a:srgbClr val="0070C0"/>
                </a:solidFill>
                <a:latin typeface="Tahoma"/>
                <a:ea typeface="Tahoma"/>
                <a:cs typeface="Tahoma"/>
                <a:sym typeface="Tahoma"/>
              </a:rPr>
              <a:t>www.edureka.co/informatica</a:t>
            </a:r>
            <a:endParaRPr lang="en-US" sz="1200" dirty="0">
              <a:solidFill>
                <a:srgbClr val="0070C0"/>
              </a:solidFill>
              <a:latin typeface="Tahoma"/>
              <a:ea typeface="Tahoma"/>
              <a:cs typeface="Tahoma"/>
              <a:sym typeface="Tahoma"/>
            </a:endParaRPr>
          </a:p>
        </p:txBody>
      </p:sp>
    </p:spTree>
    <p:extLst>
      <p:ext uri="{BB962C8B-B14F-4D97-AF65-F5344CB8AC3E}">
        <p14:creationId xmlns:p14="http://schemas.microsoft.com/office/powerpoint/2010/main" val="10682011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obj" preserve="1">
  <p:cSld name="Course Slide">
    <p:bg>
      <p:bgPr>
        <a:solidFill>
          <a:schemeClr val="bg1"/>
        </a:solidFill>
        <a:effectLst/>
      </p:bgPr>
    </p:bg>
    <p:spTree>
      <p:nvGrpSpPr>
        <p:cNvPr id="1" name=""/>
        <p:cNvGrpSpPr/>
        <p:nvPr/>
      </p:nvGrpSpPr>
      <p:grpSpPr>
        <a:xfrm>
          <a:off x="0" y="0"/>
          <a:ext cx="0" cy="0"/>
          <a:chOff x="0" y="0"/>
          <a:chExt cx="0" cy="0"/>
        </a:xfrm>
      </p:grpSpPr>
      <p:sp>
        <p:nvSpPr>
          <p:cNvPr id="16" name="bk object 16"/>
          <p:cNvSpPr/>
          <p:nvPr userDrawn="1"/>
        </p:nvSpPr>
        <p:spPr>
          <a:xfrm>
            <a:off x="0" y="0"/>
            <a:ext cx="9144000" cy="5143499"/>
          </a:xfrm>
          <a:prstGeom prst="rect">
            <a:avLst/>
          </a:prstGeom>
          <a:blipFill>
            <a:blip r:embed="rId2" cstate="print"/>
            <a:stretch>
              <a:fillRect/>
            </a:stretch>
          </a:blipFill>
        </p:spPr>
        <p:txBody>
          <a:bodyPr wrap="square" lIns="0" tIns="0" rIns="0" bIns="0" rtlCol="0">
            <a:spAutoFit/>
          </a:bodyPr>
          <a:lstStyle/>
          <a:p>
            <a:pPr defTabSz="914400"/>
            <a:endParaRPr sz="1800" dirty="0">
              <a:solidFill>
                <a:srgbClr val="262626"/>
              </a:solidFill>
              <a:cs typeface="Arial"/>
              <a:sym typeface="Arial"/>
              <a:rtl val="0"/>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endParaRPr lang="en-US" dirty="0">
              <a:solidFill>
                <a:srgbClr val="262626">
                  <a:tint val="75000"/>
                </a:srgbClr>
              </a:solidFill>
            </a:endParaRPr>
          </a:p>
        </p:txBody>
      </p:sp>
      <p:sp>
        <p:nvSpPr>
          <p:cNvPr id="8" name="TextBox 7"/>
          <p:cNvSpPr txBox="1"/>
          <p:nvPr userDrawn="1"/>
        </p:nvSpPr>
        <p:spPr>
          <a:xfrm>
            <a:off x="7164288" y="3797765"/>
            <a:ext cx="1872209" cy="584775"/>
          </a:xfrm>
          <a:prstGeom prst="rect">
            <a:avLst/>
          </a:prstGeom>
          <a:noFill/>
        </p:spPr>
        <p:txBody>
          <a:bodyPr wrap="square" rtlCol="0">
            <a:spAutoFit/>
          </a:bodyPr>
          <a:lstStyle/>
          <a:p>
            <a:pPr defTabSz="914400"/>
            <a:r>
              <a:rPr lang="en-GB" sz="1600" kern="0" dirty="0" smtClean="0">
                <a:solidFill>
                  <a:srgbClr val="531581"/>
                </a:solidFill>
                <a:latin typeface="Tahoma" panose="020B0604030504040204" pitchFamily="34" charset="0"/>
                <a:ea typeface="Tahoma" panose="020B0604030504040204" pitchFamily="34" charset="0"/>
                <a:cs typeface="Tahoma" panose="020B0604030504040204" pitchFamily="34" charset="0"/>
                <a:sym typeface="Arial"/>
                <a:rtl val="0"/>
              </a:rPr>
              <a:t>By: </a:t>
            </a:r>
          </a:p>
          <a:p>
            <a:pPr defTabSz="914400"/>
            <a:r>
              <a:rPr lang="en-GB" sz="1600" kern="0" dirty="0" smtClean="0">
                <a:solidFill>
                  <a:srgbClr val="531581"/>
                </a:solidFill>
                <a:latin typeface="Tahoma" panose="020B0604030504040204" pitchFamily="34" charset="0"/>
                <a:ea typeface="Tahoma" panose="020B0604030504040204" pitchFamily="34" charset="0"/>
                <a:cs typeface="Tahoma" panose="020B0604030504040204" pitchFamily="34" charset="0"/>
                <a:sym typeface="Arial"/>
                <a:rtl val="0"/>
              </a:rPr>
              <a:t>Sreenivasulu Saya</a:t>
            </a: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221917" y="627534"/>
            <a:ext cx="2700165" cy="2025124"/>
          </a:xfrm>
          <a:prstGeom prst="rect">
            <a:avLst/>
          </a:prstGeom>
        </p:spPr>
      </p:pic>
      <p:sp>
        <p:nvSpPr>
          <p:cNvPr id="12" name="TextBox 11"/>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prstClr val="white"/>
                </a:solidFill>
                <a:latin typeface="Tahoma" pitchFamily="34" charset="0"/>
                <a:ea typeface="Tahoma" pitchFamily="34" charset="0"/>
                <a:cs typeface="Tahoma" pitchFamily="34" charset="0"/>
                <a:sym typeface="Arial"/>
                <a:rtl val="0"/>
              </a:rPr>
              <a:t>www.edureka.co/front-end-web-development</a:t>
            </a:r>
            <a:endParaRPr lang="en-IN" sz="1200" dirty="0">
              <a:solidFill>
                <a:prstClr val="white"/>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30321347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How it work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a:solidFill>
                <a:prstClr val="white"/>
              </a:solidFill>
              <a:sym typeface="Arial"/>
              <a:rtl val="0"/>
            </a:endParaRPr>
          </a:p>
        </p:txBody>
      </p:sp>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graphicFrame>
        <p:nvGraphicFramePr>
          <p:cNvPr id="10" name="Table 9"/>
          <p:cNvGraphicFramePr>
            <a:graphicFrameLocks noGrp="1"/>
          </p:cNvGraphicFramePr>
          <p:nvPr userDrawn="1">
            <p:extLst/>
          </p:nvPr>
        </p:nvGraphicFramePr>
        <p:xfrm>
          <a:off x="456714" y="574982"/>
          <a:ext cx="6059016" cy="4457700"/>
        </p:xfrm>
        <a:graphic>
          <a:graphicData uri="http://schemas.openxmlformats.org/drawingml/2006/table">
            <a:tbl>
              <a:tblPr firstRow="1" bandRow="1"/>
              <a:tblGrid>
                <a:gridCol w="1066800"/>
                <a:gridCol w="4992216"/>
              </a:tblGrid>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LIVE Online Class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Class Recording in LMS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24/7 Post Class Support</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Module Wise Quiz </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Project Work</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Verifiable Certificate</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bl>
          </a:graphicData>
        </a:graphic>
      </p:graphicFrame>
      <p:grpSp>
        <p:nvGrpSpPr>
          <p:cNvPr id="11" name="Group 10"/>
          <p:cNvGrpSpPr/>
          <p:nvPr userDrawn="1"/>
        </p:nvGrpSpPr>
        <p:grpSpPr>
          <a:xfrm>
            <a:off x="533400" y="742950"/>
            <a:ext cx="965632" cy="4114800"/>
            <a:chOff x="533400" y="895350"/>
            <a:chExt cx="965632" cy="4114800"/>
          </a:xfrm>
        </p:grpSpPr>
        <p:pic>
          <p:nvPicPr>
            <p:cNvPr id="12" name="Picture 11"/>
            <p:cNvPicPr>
              <a:picLocks noChangeAspect="1"/>
            </p:cNvPicPr>
            <p:nvPr/>
          </p:nvPicPr>
          <p:blipFill>
            <a:blip r:embed="rId3"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33400" y="1610550"/>
              <a:ext cx="853215" cy="504000"/>
            </a:xfrm>
            <a:prstGeom prst="rect">
              <a:avLst/>
            </a:prstGeom>
          </p:spPr>
        </p:pic>
        <p:grpSp>
          <p:nvGrpSpPr>
            <p:cNvPr id="13" name="Group 12"/>
            <p:cNvGrpSpPr/>
            <p:nvPr/>
          </p:nvGrpSpPr>
          <p:grpSpPr>
            <a:xfrm>
              <a:off x="762000" y="2296350"/>
              <a:ext cx="720000" cy="504000"/>
              <a:chOff x="5659045" y="1210738"/>
              <a:chExt cx="2153043" cy="1368288"/>
            </a:xfrm>
          </p:grpSpPr>
          <p:pic>
            <p:nvPicPr>
              <p:cNvPr id="18" name="Picture 17"/>
              <p:cNvPicPr>
                <a:picLocks noChangeAspect="1"/>
              </p:cNvPicPr>
              <p:nvPr/>
            </p:nvPicPr>
            <p:blipFill>
              <a:blip r:embed="rId4" cstate="print">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6641654" y="1408592"/>
                <a:ext cx="1170434" cy="1170434"/>
              </a:xfrm>
              <a:prstGeom prst="rect">
                <a:avLst/>
              </a:prstGeom>
            </p:spPr>
          </p:pic>
          <p:pic>
            <p:nvPicPr>
              <p:cNvPr id="19" name="Picture 18"/>
              <p:cNvPicPr>
                <a:picLocks noChangeAspect="1"/>
              </p:cNvPicPr>
              <p:nvPr/>
            </p:nvPicPr>
            <p:blipFill>
              <a:blip r:embed="rId5"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659045" y="1210738"/>
                <a:ext cx="1135108" cy="1196016"/>
              </a:xfrm>
              <a:prstGeom prst="rect">
                <a:avLst/>
              </a:prstGeom>
            </p:spPr>
          </p:pic>
        </p:grpSp>
        <p:pic>
          <p:nvPicPr>
            <p:cNvPr id="14" name="Picture 2" descr="http://www.thewellatlentrise.org/img/quiz.png"/>
            <p:cNvPicPr>
              <a:picLocks noChangeAspect="1" noChangeArrowheads="1"/>
            </p:cNvPicPr>
            <p:nvPr/>
          </p:nvPicPr>
          <p:blipFill>
            <a:blip r:embed="rId6" cstate="print">
              <a:clrChange>
                <a:clrFrom>
                  <a:srgbClr val="000000">
                    <a:alpha val="0"/>
                  </a:srgbClr>
                </a:clrFrom>
                <a:clrTo>
                  <a:srgbClr val="000000">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838200" y="3028950"/>
              <a:ext cx="504000" cy="5040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p:cNvPicPr>
              <a:picLocks noChangeAspect="1"/>
            </p:cNvPicPr>
            <p:nvPr/>
          </p:nvPicPr>
          <p:blipFill>
            <a:blip r:embed="rId7"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3790950"/>
              <a:ext cx="612000" cy="560523"/>
            </a:xfrm>
            <a:prstGeom prst="rect">
              <a:avLst/>
            </a:prstGeom>
          </p:spPr>
        </p:pic>
        <p:pic>
          <p:nvPicPr>
            <p:cNvPr id="16" name="Picture 15"/>
            <p:cNvPicPr>
              <a:picLocks noChangeAspect="1"/>
            </p:cNvPicPr>
            <p:nvPr/>
          </p:nvPicPr>
          <p:blipFill>
            <a:blip r:embed="rId8"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4398150"/>
              <a:ext cx="737032" cy="612000"/>
            </a:xfrm>
            <a:prstGeom prst="rect">
              <a:avLst/>
            </a:prstGeom>
          </p:spPr>
        </p:pic>
        <p:pic>
          <p:nvPicPr>
            <p:cNvPr id="17" name="Picture 16"/>
            <p:cNvPicPr>
              <a:picLocks noChangeAspect="1"/>
            </p:cNvPicPr>
            <p:nvPr/>
          </p:nvPicPr>
          <p:blipFill>
            <a:blip r:embed="rId9"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838200" y="895350"/>
              <a:ext cx="504000" cy="509278"/>
            </a:xfrm>
            <a:prstGeom prst="rect">
              <a:avLst/>
            </a:prstGeom>
          </p:spPr>
        </p:pic>
      </p:grpSp>
      <p:sp>
        <p:nvSpPr>
          <p:cNvPr id="20" name="Shape 13"/>
          <p:cNvSpPr txBox="1"/>
          <p:nvPr userDrawn="1"/>
        </p:nvSpPr>
        <p:spPr>
          <a:xfrm>
            <a:off x="7026471" y="4795837"/>
            <a:ext cx="2117529" cy="276998"/>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Tahoma"/>
              <a:buNone/>
            </a:pPr>
            <a:r>
              <a:rPr lang="en-US" sz="1200" b="0" i="0" u="none" strike="noStrike" cap="none" baseline="0" dirty="0" smtClean="0">
                <a:solidFill>
                  <a:srgbClr val="0070C0"/>
                </a:solidFill>
                <a:latin typeface="Tahoma"/>
                <a:ea typeface="Tahoma"/>
                <a:cs typeface="Tahoma"/>
                <a:sym typeface="Tahoma"/>
              </a:rPr>
              <a:t>www.edureka.co/informatica</a:t>
            </a:r>
            <a:endParaRPr lang="en-US" sz="1200" b="0" i="0" u="none" strike="noStrike" cap="none" baseline="0" dirty="0">
              <a:solidFill>
                <a:srgbClr val="0070C0"/>
              </a:solidFill>
              <a:latin typeface="Tahoma"/>
              <a:ea typeface="Tahoma"/>
              <a:cs typeface="Tahoma"/>
              <a:sym typeface="Tahoma"/>
            </a:endParaRPr>
          </a:p>
        </p:txBody>
      </p:sp>
    </p:spTree>
    <p:extLst>
      <p:ext uri="{BB962C8B-B14F-4D97-AF65-F5344CB8AC3E}">
        <p14:creationId xmlns:p14="http://schemas.microsoft.com/office/powerpoint/2010/main" val="7613937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a:solidFill>
                <a:prstClr val="white"/>
              </a:solidFill>
              <a:sym typeface="Arial"/>
              <a:rtl val="0"/>
            </a:endParaRPr>
          </a:p>
        </p:txBody>
      </p:sp>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Footer Placeholder 4"/>
          <p:cNvSpPr>
            <a:spLocks noGrp="1"/>
          </p:cNvSpPr>
          <p:nvPr>
            <p:ph type="ftr" sz="quarter" idx="11"/>
          </p:nvPr>
        </p:nvSpPr>
        <p:spPr>
          <a:xfrm>
            <a:off x="636430" y="4826774"/>
            <a:ext cx="6143668" cy="274637"/>
          </a:xfrm>
          <a:prstGeom prst="rect">
            <a:avLst/>
          </a:prstGeom>
        </p:spPr>
        <p:txBody>
          <a:bodyPr/>
          <a:lstStyle>
            <a:lvl1pPr algn="ctr">
              <a:defRPr sz="1000" baseline="0">
                <a:solidFill>
                  <a:schemeClr val="tx1">
                    <a:lumMod val="50000"/>
                    <a:lumOff val="50000"/>
                  </a:schemeClr>
                </a:solidFill>
              </a:defRPr>
            </a:lvl1pPr>
          </a:lstStyle>
          <a:p>
            <a:r>
              <a:rPr lang="en-IN" dirty="0" smtClean="0">
                <a:solidFill>
                  <a:srgbClr val="262626">
                    <a:lumMod val="50000"/>
                    <a:lumOff val="50000"/>
                  </a:srgbClr>
                </a:solidFill>
              </a:rPr>
              <a:t>© Copyright 2015 – </a:t>
            </a:r>
            <a:r>
              <a:rPr lang="en-IN" dirty="0" err="1" smtClean="0">
                <a:solidFill>
                  <a:srgbClr val="262626">
                    <a:lumMod val="50000"/>
                    <a:lumOff val="50000"/>
                  </a:srgbClr>
                </a:solidFill>
              </a:rPr>
              <a:t>Abheri</a:t>
            </a:r>
            <a:r>
              <a:rPr lang="en-IN" dirty="0" smtClean="0">
                <a:solidFill>
                  <a:srgbClr val="262626">
                    <a:lumMod val="50000"/>
                    <a:lumOff val="50000"/>
                  </a:srgbClr>
                </a:solidFill>
              </a:rPr>
              <a:t> Technologies Pvt. Ltd. </a:t>
            </a:r>
            <a:endParaRPr lang="en-IN" dirty="0">
              <a:solidFill>
                <a:srgbClr val="262626">
                  <a:lumMod val="50000"/>
                  <a:lumOff val="50000"/>
                </a:srgbClr>
              </a:solidFill>
            </a:endParaRPr>
          </a:p>
        </p:txBody>
      </p:sp>
      <p:sp>
        <p:nvSpPr>
          <p:cNvPr id="10" name="TextBox 9"/>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www.edureka.co/front-end-web-development</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39157808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Course Topic">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a:solidFill>
                <a:prstClr val="white"/>
              </a:solidFill>
              <a:sym typeface="Arial"/>
              <a:rtl val="0"/>
            </a:endParaRPr>
          </a:p>
        </p:txBody>
      </p:sp>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Course </a:t>
            </a:r>
            <a:r>
              <a:rPr lang="en-US" sz="1200" dirty="0" err="1"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Url</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Content Placeholder 2"/>
          <p:cNvSpPr>
            <a:spLocks noGrp="1"/>
          </p:cNvSpPr>
          <p:nvPr userDrawn="1"/>
        </p:nvSpPr>
        <p:spPr>
          <a:xfrm>
            <a:off x="517134" y="771550"/>
            <a:ext cx="4373810" cy="380209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1 </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b="1"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Introduction to Pentaho BI Suite</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US" sz="1200" dirty="0" smtClean="0">
              <a:solidFill>
                <a:srgbClr val="00B0F0"/>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2</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Report Designer - Basic</a:t>
            </a:r>
            <a:b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3</a:t>
            </a: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Report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Designer - Advanced</a:t>
            </a: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
            </a:r>
            <a:b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4</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Data Integration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 Introduction</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5 </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Data Integration - Transformation</a:t>
            </a:r>
            <a:b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US" sz="1200" dirty="0">
              <a:solidFill>
                <a:srgbClr val="00B0F0"/>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6</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Data Integration - Job and More</a:t>
            </a:r>
          </a:p>
          <a:p>
            <a:pPr lvl="1">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p:txBody>
      </p:sp>
      <p:sp>
        <p:nvSpPr>
          <p:cNvPr id="10" name="Content Placeholder 2"/>
          <p:cNvSpPr>
            <a:spLocks noGrp="1"/>
          </p:cNvSpPr>
          <p:nvPr userDrawn="1"/>
        </p:nvSpPr>
        <p:spPr>
          <a:xfrm>
            <a:off x="4580404" y="771550"/>
            <a:ext cx="4106416" cy="380209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rgbClr val="0070C0"/>
              </a:buClr>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7</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BA Server and User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Console</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8</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Project</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Symbol" panose="05050102010706020507" pitchFamily="18" charset="2"/>
              <a:buChar char="®"/>
            </a:pP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a:buFont typeface="Symbol" panose="05050102010706020507" pitchFamily="18" charset="2"/>
              <a:buChar char="®"/>
            </a:pP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28596399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a:solidFill>
                <a:prstClr val="white"/>
              </a:solidFill>
            </a:endParaRPr>
          </a:p>
        </p:txBody>
      </p:sp>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5" name="Shape 13"/>
          <p:cNvSpPr txBox="1"/>
          <p:nvPr userDrawn="1"/>
        </p:nvSpPr>
        <p:spPr>
          <a:xfrm>
            <a:off x="7026471" y="4795837"/>
            <a:ext cx="2117529" cy="276998"/>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Tahoma"/>
              <a:buNone/>
            </a:pPr>
            <a:r>
              <a:rPr lang="en-US" sz="1200" b="0" i="0" u="none" strike="noStrike" cap="none" baseline="0" dirty="0" smtClean="0">
                <a:solidFill>
                  <a:srgbClr val="0070C0"/>
                </a:solidFill>
                <a:latin typeface="Tahoma"/>
                <a:ea typeface="Tahoma"/>
                <a:cs typeface="Tahoma"/>
                <a:sym typeface="Tahoma"/>
              </a:rPr>
              <a:t>www.edureka.co/informatica</a:t>
            </a:r>
            <a:endParaRPr lang="en-US" sz="1200" b="0" i="0" u="none" strike="noStrike" cap="none" baseline="0" dirty="0">
              <a:solidFill>
                <a:srgbClr val="0070C0"/>
              </a:solidFill>
              <a:latin typeface="Tahoma"/>
              <a:ea typeface="Tahoma"/>
              <a:cs typeface="Tahoma"/>
              <a:sym typeface="Tahoma"/>
            </a:endParaRPr>
          </a:p>
        </p:txBody>
      </p:sp>
    </p:spTree>
    <p:extLst>
      <p:ext uri="{BB962C8B-B14F-4D97-AF65-F5344CB8AC3E}">
        <p14:creationId xmlns:p14="http://schemas.microsoft.com/office/powerpoint/2010/main" val="28887392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Objective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4767264"/>
            <a:ext cx="2133600" cy="273844"/>
          </a:xfrm>
          <a:prstGeom prst="rect">
            <a:avLst/>
          </a:prstGeom>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3" name="Picture 2"/>
          <p:cNvPicPr>
            <a:picLocks noChangeAspect="1"/>
          </p:cNvPicPr>
          <p:nvPr userDrawn="1"/>
        </p:nvPicPr>
        <p:blipFill>
          <a:blip r:embed="rId3" cstate="print">
            <a:duotone>
              <a:schemeClr val="accent5">
                <a:shade val="45000"/>
                <a:satMod val="135000"/>
              </a:schemeClr>
              <a:prstClr val="white"/>
            </a:duotone>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4229100" y="1128714"/>
            <a:ext cx="4457700" cy="3638550"/>
          </a:xfrm>
          <a:prstGeom prst="rect">
            <a:avLst/>
          </a:prstGeom>
        </p:spPr>
      </p:pic>
      <p:sp>
        <p:nvSpPr>
          <p:cNvPr id="7"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Tree>
    <p:extLst>
      <p:ext uri="{BB962C8B-B14F-4D97-AF65-F5344CB8AC3E}">
        <p14:creationId xmlns:p14="http://schemas.microsoft.com/office/powerpoint/2010/main" val="40348098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20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sz="1800" dirty="0">
              <a:solidFill>
                <a:prstClr val="white"/>
              </a:solidFill>
              <a:sym typeface="Arial"/>
              <a:rtl val="0"/>
            </a:endParaRPr>
          </a:p>
        </p:txBody>
      </p:sp>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2" name="TextBox 11"/>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www.edureka.co/front-end-web-development</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3" name="TextBox 2"/>
          <p:cNvSpPr txBox="1"/>
          <p:nvPr userDrawn="1"/>
        </p:nvSpPr>
        <p:spPr>
          <a:xfrm>
            <a:off x="1619672" y="4795838"/>
            <a:ext cx="4903440" cy="261610"/>
          </a:xfrm>
          <a:prstGeom prst="rect">
            <a:avLst/>
          </a:prstGeom>
          <a:noFill/>
        </p:spPr>
        <p:txBody>
          <a:bodyPr wrap="square" rtlCol="0">
            <a:spAutoFit/>
          </a:bodyPr>
          <a:lstStyle/>
          <a:p>
            <a:pPr algn="ctr" defTabSz="914400"/>
            <a:r>
              <a:rPr lang="en-US" sz="1050" kern="0" dirty="0" smtClean="0">
                <a:solidFill>
                  <a:prstClr val="white">
                    <a:lumMod val="50000"/>
                  </a:prstClr>
                </a:solidFill>
                <a:latin typeface="Arial"/>
                <a:cs typeface="Arial"/>
                <a:sym typeface="Arial"/>
                <a:rtl val="0"/>
              </a:rPr>
              <a:t>© Copyright 2015 – </a:t>
            </a:r>
            <a:r>
              <a:rPr lang="en-US" sz="1050" kern="0" dirty="0" err="1" smtClean="0">
                <a:solidFill>
                  <a:prstClr val="white">
                    <a:lumMod val="50000"/>
                  </a:prstClr>
                </a:solidFill>
                <a:latin typeface="Arial"/>
                <a:cs typeface="Arial"/>
                <a:sym typeface="Arial"/>
                <a:rtl val="0"/>
              </a:rPr>
              <a:t>Abheri</a:t>
            </a:r>
            <a:r>
              <a:rPr lang="en-US" sz="1050" kern="0" dirty="0" smtClean="0">
                <a:solidFill>
                  <a:prstClr val="white">
                    <a:lumMod val="50000"/>
                  </a:prstClr>
                </a:solidFill>
                <a:latin typeface="Arial"/>
                <a:cs typeface="Arial"/>
                <a:sym typeface="Arial"/>
                <a:rtl val="0"/>
              </a:rPr>
              <a:t> Technologies Pvt. Ltd. </a:t>
            </a:r>
          </a:p>
        </p:txBody>
      </p:sp>
    </p:spTree>
    <p:extLst>
      <p:ext uri="{BB962C8B-B14F-4D97-AF65-F5344CB8AC3E}">
        <p14:creationId xmlns:p14="http://schemas.microsoft.com/office/powerpoint/2010/main" val="16288958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Lab">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sz="1800" dirty="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4"/>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2" name="TextBox 11"/>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9" name="Rectangle 8"/>
          <p:cNvSpPr/>
          <p:nvPr userDrawn="1"/>
        </p:nvSpPr>
        <p:spPr>
          <a:xfrm>
            <a:off x="4122036" y="2574648"/>
            <a:ext cx="932285" cy="584775"/>
          </a:xfrm>
          <a:prstGeom prst="rect">
            <a:avLst/>
          </a:prstGeom>
        </p:spPr>
        <p:txBody>
          <a:bodyPr wrap="square">
            <a:spAutoFit/>
          </a:bodyPr>
          <a:lstStyle/>
          <a:p>
            <a:pPr algn="ctr"/>
            <a:r>
              <a:rPr lang="en-IN" sz="3200" b="1" dirty="0" smtClean="0">
                <a:solidFill>
                  <a:srgbClr val="0070C0"/>
                </a:solidFill>
                <a:ea typeface="Tahoma" pitchFamily="34" charset="0"/>
                <a:cs typeface="Tahoma" pitchFamily="34" charset="0"/>
                <a:sym typeface="Arial"/>
                <a:rtl val="0"/>
              </a:rPr>
              <a:t>LAB</a:t>
            </a:r>
          </a:p>
        </p:txBody>
      </p:sp>
    </p:spTree>
    <p:extLst>
      <p:ext uri="{BB962C8B-B14F-4D97-AF65-F5344CB8AC3E}">
        <p14:creationId xmlns:p14="http://schemas.microsoft.com/office/powerpoint/2010/main" val="22516174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Annie's Q n A Templat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sz="1800" dirty="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4"/>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grpSp>
        <p:nvGrpSpPr>
          <p:cNvPr id="9" name="Group 4"/>
          <p:cNvGrpSpPr>
            <a:grpSpLocks/>
          </p:cNvGrpSpPr>
          <p:nvPr userDrawn="1"/>
        </p:nvGrpSpPr>
        <p:grpSpPr bwMode="auto">
          <a:xfrm>
            <a:off x="722072" y="2258041"/>
            <a:ext cx="2601913" cy="2371712"/>
            <a:chOff x="684209" y="1762202"/>
            <a:chExt cx="2804581" cy="2175717"/>
          </a:xfrm>
        </p:grpSpPr>
        <p:sp>
          <p:nvSpPr>
            <p:cNvPr id="11" name="object 4"/>
            <p:cNvSpPr>
              <a:spLocks/>
            </p:cNvSpPr>
            <p:nvPr/>
          </p:nvSpPr>
          <p:spPr bwMode="auto">
            <a:xfrm>
              <a:off x="684209" y="1849496"/>
              <a:ext cx="2804581" cy="1965606"/>
            </a:xfrm>
            <a:custGeom>
              <a:avLst/>
              <a:gdLst>
                <a:gd name="T0" fmla="*/ 1259027 w 2804581"/>
                <a:gd name="T1" fmla="*/ 5527 h 1965606"/>
                <a:gd name="T2" fmla="*/ 1051882 w 2804581"/>
                <a:gd name="T3" fmla="*/ 31015 h 1965606"/>
                <a:gd name="T4" fmla="*/ 856487 w 2804581"/>
                <a:gd name="T5" fmla="*/ 77538 h 1965606"/>
                <a:gd name="T6" fmla="*/ 675790 w 2804581"/>
                <a:gd name="T7" fmla="*/ 141719 h 1965606"/>
                <a:gd name="T8" fmla="*/ 509771 w 2804581"/>
                <a:gd name="T9" fmla="*/ 224785 h 1965606"/>
                <a:gd name="T10" fmla="*/ 364346 w 2804581"/>
                <a:gd name="T11" fmla="*/ 322284 h 1965606"/>
                <a:gd name="T12" fmla="*/ 239453 w 2804581"/>
                <a:gd name="T13" fmla="*/ 432988 h 1965606"/>
                <a:gd name="T14" fmla="*/ 138095 w 2804581"/>
                <a:gd name="T15" fmla="*/ 555899 h 1965606"/>
                <a:gd name="T16" fmla="*/ 63172 w 2804581"/>
                <a:gd name="T17" fmla="*/ 689895 h 1965606"/>
                <a:gd name="T18" fmla="*/ 16159 w 2804581"/>
                <a:gd name="T19" fmla="*/ 832751 h 1965606"/>
                <a:gd name="T20" fmla="*/ 0 w 2804581"/>
                <a:gd name="T21" fmla="*/ 982239 h 1965606"/>
                <a:gd name="T22" fmla="*/ 16159 w 2804581"/>
                <a:gd name="T23" fmla="*/ 1131743 h 1965606"/>
                <a:gd name="T24" fmla="*/ 63172 w 2804581"/>
                <a:gd name="T25" fmla="*/ 1274599 h 1965606"/>
                <a:gd name="T26" fmla="*/ 138095 w 2804581"/>
                <a:gd name="T27" fmla="*/ 1408595 h 1965606"/>
                <a:gd name="T28" fmla="*/ 239453 w 2804581"/>
                <a:gd name="T29" fmla="*/ 1532611 h 1965606"/>
                <a:gd name="T30" fmla="*/ 364346 w 2804581"/>
                <a:gd name="T31" fmla="*/ 1643361 h 1965606"/>
                <a:gd name="T32" fmla="*/ 509771 w 2804581"/>
                <a:gd name="T33" fmla="*/ 1740799 h 1965606"/>
                <a:gd name="T34" fmla="*/ 675790 w 2804581"/>
                <a:gd name="T35" fmla="*/ 1823865 h 1965606"/>
                <a:gd name="T36" fmla="*/ 856487 w 2804581"/>
                <a:gd name="T37" fmla="*/ 1888092 h 1965606"/>
                <a:gd name="T38" fmla="*/ 1051882 w 2804581"/>
                <a:gd name="T39" fmla="*/ 1934600 h 1965606"/>
                <a:gd name="T40" fmla="*/ 1259027 w 2804581"/>
                <a:gd name="T41" fmla="*/ 1960069 h 1965606"/>
                <a:gd name="T42" fmla="*/ 1474975 w 2804581"/>
                <a:gd name="T43" fmla="*/ 1964499 h 1965606"/>
                <a:gd name="T44" fmla="*/ 1685068 w 2804581"/>
                <a:gd name="T45" fmla="*/ 1945673 h 1965606"/>
                <a:gd name="T46" fmla="*/ 1884864 w 2804581"/>
                <a:gd name="T47" fmla="*/ 1905811 h 1965606"/>
                <a:gd name="T48" fmla="*/ 2071518 w 2804581"/>
                <a:gd name="T49" fmla="*/ 1847112 h 1965606"/>
                <a:gd name="T50" fmla="*/ 2294651 w 2804581"/>
                <a:gd name="T51" fmla="*/ 1740799 h 1965606"/>
                <a:gd name="T52" fmla="*/ 2440199 w 2804581"/>
                <a:gd name="T53" fmla="*/ 1643361 h 1965606"/>
                <a:gd name="T54" fmla="*/ 2565072 w 2804581"/>
                <a:gd name="T55" fmla="*/ 1532611 h 1965606"/>
                <a:gd name="T56" fmla="*/ 2666403 w 2804581"/>
                <a:gd name="T57" fmla="*/ 1408595 h 1965606"/>
                <a:gd name="T58" fmla="*/ 2741326 w 2804581"/>
                <a:gd name="T59" fmla="*/ 1274599 h 1965606"/>
                <a:gd name="T60" fmla="*/ 2788409 w 2804581"/>
                <a:gd name="T61" fmla="*/ 1131743 h 1965606"/>
                <a:gd name="T62" fmla="*/ 2804581 w 2804581"/>
                <a:gd name="T63" fmla="*/ 982239 h 1965606"/>
                <a:gd name="T64" fmla="*/ 2788409 w 2804581"/>
                <a:gd name="T65" fmla="*/ 832751 h 1965606"/>
                <a:gd name="T66" fmla="*/ 2741326 w 2804581"/>
                <a:gd name="T67" fmla="*/ 689895 h 1965606"/>
                <a:gd name="T68" fmla="*/ 2666403 w 2804581"/>
                <a:gd name="T69" fmla="*/ 555899 h 1965606"/>
                <a:gd name="T70" fmla="*/ 2565072 w 2804581"/>
                <a:gd name="T71" fmla="*/ 432988 h 1965606"/>
                <a:gd name="T72" fmla="*/ 2440199 w 2804581"/>
                <a:gd name="T73" fmla="*/ 322285 h 1965606"/>
                <a:gd name="T74" fmla="*/ 2294651 w 2804581"/>
                <a:gd name="T75" fmla="*/ 224785 h 1965606"/>
                <a:gd name="T76" fmla="*/ 2130269 w 2804581"/>
                <a:gd name="T77" fmla="*/ 141719 h 1965606"/>
                <a:gd name="T78" fmla="*/ 1948037 w 2804581"/>
                <a:gd name="T79" fmla="*/ 77538 h 1965606"/>
                <a:gd name="T80" fmla="*/ 1752642 w 2804581"/>
                <a:gd name="T81" fmla="*/ 31015 h 1965606"/>
                <a:gd name="T82" fmla="*/ 1546971 w 2804581"/>
                <a:gd name="T83" fmla="*/ 5527 h 1965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04581" h="1965606">
                  <a:moveTo>
                    <a:pt x="1402999" y="0"/>
                  </a:moveTo>
                  <a:lnTo>
                    <a:pt x="1331003" y="1074"/>
                  </a:lnTo>
                  <a:lnTo>
                    <a:pt x="1259027" y="5527"/>
                  </a:lnTo>
                  <a:lnTo>
                    <a:pt x="1188505" y="11055"/>
                  </a:lnTo>
                  <a:lnTo>
                    <a:pt x="1119457" y="19960"/>
                  </a:lnTo>
                  <a:lnTo>
                    <a:pt x="1051882" y="31015"/>
                  </a:lnTo>
                  <a:lnTo>
                    <a:pt x="985761" y="44220"/>
                  </a:lnTo>
                  <a:lnTo>
                    <a:pt x="919660" y="59727"/>
                  </a:lnTo>
                  <a:lnTo>
                    <a:pt x="856487" y="77538"/>
                  </a:lnTo>
                  <a:lnTo>
                    <a:pt x="794788" y="96270"/>
                  </a:lnTo>
                  <a:lnTo>
                    <a:pt x="734542" y="118534"/>
                  </a:lnTo>
                  <a:lnTo>
                    <a:pt x="675790" y="141719"/>
                  </a:lnTo>
                  <a:lnTo>
                    <a:pt x="618492" y="167207"/>
                  </a:lnTo>
                  <a:lnTo>
                    <a:pt x="562668" y="194844"/>
                  </a:lnTo>
                  <a:lnTo>
                    <a:pt x="509771" y="224785"/>
                  </a:lnTo>
                  <a:lnTo>
                    <a:pt x="459822" y="254726"/>
                  </a:lnTo>
                  <a:lnTo>
                    <a:pt x="411347" y="287891"/>
                  </a:lnTo>
                  <a:lnTo>
                    <a:pt x="364346" y="322284"/>
                  </a:lnTo>
                  <a:lnTo>
                    <a:pt x="320272" y="357753"/>
                  </a:lnTo>
                  <a:lnTo>
                    <a:pt x="279126" y="394296"/>
                  </a:lnTo>
                  <a:lnTo>
                    <a:pt x="239453" y="432988"/>
                  </a:lnTo>
                  <a:lnTo>
                    <a:pt x="202736" y="472909"/>
                  </a:lnTo>
                  <a:lnTo>
                    <a:pt x="168947" y="513751"/>
                  </a:lnTo>
                  <a:lnTo>
                    <a:pt x="138095" y="555899"/>
                  </a:lnTo>
                  <a:lnTo>
                    <a:pt x="110183" y="600196"/>
                  </a:lnTo>
                  <a:lnTo>
                    <a:pt x="85207" y="644493"/>
                  </a:lnTo>
                  <a:lnTo>
                    <a:pt x="63172" y="689895"/>
                  </a:lnTo>
                  <a:lnTo>
                    <a:pt x="44072" y="736403"/>
                  </a:lnTo>
                  <a:lnTo>
                    <a:pt x="27913" y="784016"/>
                  </a:lnTo>
                  <a:lnTo>
                    <a:pt x="16159" y="832751"/>
                  </a:lnTo>
                  <a:lnTo>
                    <a:pt x="7345" y="881470"/>
                  </a:lnTo>
                  <a:lnTo>
                    <a:pt x="1469" y="931309"/>
                  </a:lnTo>
                  <a:lnTo>
                    <a:pt x="0" y="982239"/>
                  </a:lnTo>
                  <a:lnTo>
                    <a:pt x="1469" y="1033185"/>
                  </a:lnTo>
                  <a:lnTo>
                    <a:pt x="7345" y="1083024"/>
                  </a:lnTo>
                  <a:lnTo>
                    <a:pt x="16159" y="1131743"/>
                  </a:lnTo>
                  <a:lnTo>
                    <a:pt x="27913" y="1180462"/>
                  </a:lnTo>
                  <a:lnTo>
                    <a:pt x="44072" y="1228091"/>
                  </a:lnTo>
                  <a:lnTo>
                    <a:pt x="63172" y="1274599"/>
                  </a:lnTo>
                  <a:lnTo>
                    <a:pt x="85207" y="1321107"/>
                  </a:lnTo>
                  <a:lnTo>
                    <a:pt x="110183" y="1365404"/>
                  </a:lnTo>
                  <a:lnTo>
                    <a:pt x="138095" y="1408595"/>
                  </a:lnTo>
                  <a:lnTo>
                    <a:pt x="168947" y="1451771"/>
                  </a:lnTo>
                  <a:lnTo>
                    <a:pt x="202736" y="1492752"/>
                  </a:lnTo>
                  <a:lnTo>
                    <a:pt x="239453" y="1532611"/>
                  </a:lnTo>
                  <a:lnTo>
                    <a:pt x="279126" y="1571381"/>
                  </a:lnTo>
                  <a:lnTo>
                    <a:pt x="320272" y="1607924"/>
                  </a:lnTo>
                  <a:lnTo>
                    <a:pt x="364346" y="1643361"/>
                  </a:lnTo>
                  <a:lnTo>
                    <a:pt x="411347" y="1677678"/>
                  </a:lnTo>
                  <a:lnTo>
                    <a:pt x="459822" y="1710904"/>
                  </a:lnTo>
                  <a:lnTo>
                    <a:pt x="509771" y="1740799"/>
                  </a:lnTo>
                  <a:lnTo>
                    <a:pt x="562668" y="1770709"/>
                  </a:lnTo>
                  <a:lnTo>
                    <a:pt x="618492" y="1797287"/>
                  </a:lnTo>
                  <a:lnTo>
                    <a:pt x="675790" y="1823865"/>
                  </a:lnTo>
                  <a:lnTo>
                    <a:pt x="734542" y="1847112"/>
                  </a:lnTo>
                  <a:lnTo>
                    <a:pt x="794788" y="1869268"/>
                  </a:lnTo>
                  <a:lnTo>
                    <a:pt x="856487" y="1888092"/>
                  </a:lnTo>
                  <a:lnTo>
                    <a:pt x="919660" y="1905811"/>
                  </a:lnTo>
                  <a:lnTo>
                    <a:pt x="985761" y="1921311"/>
                  </a:lnTo>
                  <a:lnTo>
                    <a:pt x="1051882" y="1934600"/>
                  </a:lnTo>
                  <a:lnTo>
                    <a:pt x="1119457" y="1945673"/>
                  </a:lnTo>
                  <a:lnTo>
                    <a:pt x="1188505" y="1954533"/>
                  </a:lnTo>
                  <a:lnTo>
                    <a:pt x="1259027" y="1960069"/>
                  </a:lnTo>
                  <a:lnTo>
                    <a:pt x="1331003" y="1964499"/>
                  </a:lnTo>
                  <a:lnTo>
                    <a:pt x="1402999" y="1965606"/>
                  </a:lnTo>
                  <a:lnTo>
                    <a:pt x="1474975" y="1964499"/>
                  </a:lnTo>
                  <a:lnTo>
                    <a:pt x="1546971" y="1960069"/>
                  </a:lnTo>
                  <a:lnTo>
                    <a:pt x="1616020" y="1954533"/>
                  </a:lnTo>
                  <a:lnTo>
                    <a:pt x="1685068" y="1945673"/>
                  </a:lnTo>
                  <a:lnTo>
                    <a:pt x="1752642" y="1934600"/>
                  </a:lnTo>
                  <a:lnTo>
                    <a:pt x="1820217" y="1921311"/>
                  </a:lnTo>
                  <a:lnTo>
                    <a:pt x="1884864" y="1905811"/>
                  </a:lnTo>
                  <a:lnTo>
                    <a:pt x="1948037" y="1888092"/>
                  </a:lnTo>
                  <a:lnTo>
                    <a:pt x="2011190" y="1869268"/>
                  </a:lnTo>
                  <a:lnTo>
                    <a:pt x="2071518" y="1847112"/>
                  </a:lnTo>
                  <a:lnTo>
                    <a:pt x="2130269" y="1823865"/>
                  </a:lnTo>
                  <a:lnTo>
                    <a:pt x="2241836" y="1770709"/>
                  </a:lnTo>
                  <a:lnTo>
                    <a:pt x="2294651" y="1740799"/>
                  </a:lnTo>
                  <a:lnTo>
                    <a:pt x="2344600" y="1710904"/>
                  </a:lnTo>
                  <a:lnTo>
                    <a:pt x="2394549" y="1677678"/>
                  </a:lnTo>
                  <a:lnTo>
                    <a:pt x="2440199" y="1643361"/>
                  </a:lnTo>
                  <a:lnTo>
                    <a:pt x="2484212" y="1607924"/>
                  </a:lnTo>
                  <a:lnTo>
                    <a:pt x="2526791" y="1571381"/>
                  </a:lnTo>
                  <a:lnTo>
                    <a:pt x="2565072" y="1532611"/>
                  </a:lnTo>
                  <a:lnTo>
                    <a:pt x="2601715" y="1492752"/>
                  </a:lnTo>
                  <a:lnTo>
                    <a:pt x="2635492" y="1451771"/>
                  </a:lnTo>
                  <a:lnTo>
                    <a:pt x="2666403" y="1408595"/>
                  </a:lnTo>
                  <a:lnTo>
                    <a:pt x="2694243" y="1365404"/>
                  </a:lnTo>
                  <a:lnTo>
                    <a:pt x="2719218" y="1321107"/>
                  </a:lnTo>
                  <a:lnTo>
                    <a:pt x="2741326" y="1274599"/>
                  </a:lnTo>
                  <a:lnTo>
                    <a:pt x="2760364" y="1228091"/>
                  </a:lnTo>
                  <a:lnTo>
                    <a:pt x="2776536" y="1180462"/>
                  </a:lnTo>
                  <a:lnTo>
                    <a:pt x="2788409" y="1131743"/>
                  </a:lnTo>
                  <a:lnTo>
                    <a:pt x="2797212" y="1083024"/>
                  </a:lnTo>
                  <a:lnTo>
                    <a:pt x="2802944" y="1033185"/>
                  </a:lnTo>
                  <a:lnTo>
                    <a:pt x="2804581" y="982239"/>
                  </a:lnTo>
                  <a:lnTo>
                    <a:pt x="2802944" y="931309"/>
                  </a:lnTo>
                  <a:lnTo>
                    <a:pt x="2797212" y="881470"/>
                  </a:lnTo>
                  <a:lnTo>
                    <a:pt x="2788409" y="832751"/>
                  </a:lnTo>
                  <a:lnTo>
                    <a:pt x="2776536" y="784016"/>
                  </a:lnTo>
                  <a:lnTo>
                    <a:pt x="2760364" y="736403"/>
                  </a:lnTo>
                  <a:lnTo>
                    <a:pt x="2741326" y="689895"/>
                  </a:lnTo>
                  <a:lnTo>
                    <a:pt x="2719218" y="644493"/>
                  </a:lnTo>
                  <a:lnTo>
                    <a:pt x="2694243" y="600196"/>
                  </a:lnTo>
                  <a:lnTo>
                    <a:pt x="2666403" y="555899"/>
                  </a:lnTo>
                  <a:lnTo>
                    <a:pt x="2635492" y="513752"/>
                  </a:lnTo>
                  <a:lnTo>
                    <a:pt x="2601715" y="472909"/>
                  </a:lnTo>
                  <a:lnTo>
                    <a:pt x="2565072" y="432988"/>
                  </a:lnTo>
                  <a:lnTo>
                    <a:pt x="2526791" y="394296"/>
                  </a:lnTo>
                  <a:lnTo>
                    <a:pt x="2484212" y="357753"/>
                  </a:lnTo>
                  <a:lnTo>
                    <a:pt x="2440199" y="322285"/>
                  </a:lnTo>
                  <a:lnTo>
                    <a:pt x="2394549" y="287891"/>
                  </a:lnTo>
                  <a:lnTo>
                    <a:pt x="2344600" y="254726"/>
                  </a:lnTo>
                  <a:lnTo>
                    <a:pt x="2294651" y="224785"/>
                  </a:lnTo>
                  <a:lnTo>
                    <a:pt x="2241836" y="194845"/>
                  </a:lnTo>
                  <a:lnTo>
                    <a:pt x="2185950" y="167207"/>
                  </a:lnTo>
                  <a:lnTo>
                    <a:pt x="2130269" y="141719"/>
                  </a:lnTo>
                  <a:lnTo>
                    <a:pt x="2071518" y="118534"/>
                  </a:lnTo>
                  <a:lnTo>
                    <a:pt x="2011190" y="96270"/>
                  </a:lnTo>
                  <a:lnTo>
                    <a:pt x="1948037" y="77538"/>
                  </a:lnTo>
                  <a:lnTo>
                    <a:pt x="1884864" y="59727"/>
                  </a:lnTo>
                  <a:lnTo>
                    <a:pt x="1820217" y="44220"/>
                  </a:lnTo>
                  <a:lnTo>
                    <a:pt x="1752642" y="31015"/>
                  </a:lnTo>
                  <a:lnTo>
                    <a:pt x="1685068" y="19960"/>
                  </a:lnTo>
                  <a:lnTo>
                    <a:pt x="1616020" y="11055"/>
                  </a:lnTo>
                  <a:lnTo>
                    <a:pt x="1546971" y="5527"/>
                  </a:lnTo>
                  <a:lnTo>
                    <a:pt x="1474975" y="1074"/>
                  </a:lnTo>
                  <a:lnTo>
                    <a:pt x="1402999" y="0"/>
                  </a:lnTo>
                  <a:close/>
                </a:path>
              </a:pathLst>
            </a:custGeom>
            <a:solidFill>
              <a:srgbClr val="F7F816"/>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685783"/>
              <a:endParaRPr lang="en-IN" sz="1800" dirty="0">
                <a:solidFill>
                  <a:srgbClr val="262626"/>
                </a:solidFill>
                <a:cs typeface="Arial"/>
                <a:sym typeface="Arial"/>
                <a:rtl val="0"/>
              </a:endParaRPr>
            </a:p>
          </p:txBody>
        </p:sp>
        <p:sp>
          <p:nvSpPr>
            <p:cNvPr id="13" name="object 5"/>
            <p:cNvSpPr>
              <a:spLocks noChangeArrowheads="1"/>
            </p:cNvSpPr>
            <p:nvPr/>
          </p:nvSpPr>
          <p:spPr bwMode="auto">
            <a:xfrm>
              <a:off x="943438" y="1762202"/>
              <a:ext cx="2033679" cy="2175717"/>
            </a:xfrm>
            <a:prstGeom prst="rect">
              <a:avLst/>
            </a:prstGeom>
            <a:blipFill dpi="0" rotWithShape="1">
              <a:blip r:embed="rId4" cstate="print"/>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685783"/>
              <a:endParaRPr lang="en-US" sz="1800" dirty="0">
                <a:solidFill>
                  <a:srgbClr val="262626"/>
                </a:solidFill>
                <a:sym typeface="Arial"/>
                <a:rtl val="0"/>
              </a:endParaRPr>
            </a:p>
          </p:txBody>
        </p:sp>
      </p:grpSp>
      <p:sp>
        <p:nvSpPr>
          <p:cNvPr id="15" name="TextBox 14"/>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32583565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Annie's intro only in module 1">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sz="1800" dirty="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4"/>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grpSp>
        <p:nvGrpSpPr>
          <p:cNvPr id="9" name="Group 4"/>
          <p:cNvGrpSpPr>
            <a:grpSpLocks/>
          </p:cNvGrpSpPr>
          <p:nvPr userDrawn="1"/>
        </p:nvGrpSpPr>
        <p:grpSpPr bwMode="auto">
          <a:xfrm>
            <a:off x="722072" y="2258041"/>
            <a:ext cx="2601913" cy="2371712"/>
            <a:chOff x="684209" y="1762202"/>
            <a:chExt cx="2804581" cy="2175717"/>
          </a:xfrm>
        </p:grpSpPr>
        <p:sp>
          <p:nvSpPr>
            <p:cNvPr id="11" name="object 4"/>
            <p:cNvSpPr>
              <a:spLocks/>
            </p:cNvSpPr>
            <p:nvPr/>
          </p:nvSpPr>
          <p:spPr bwMode="auto">
            <a:xfrm>
              <a:off x="684209" y="1849496"/>
              <a:ext cx="2804581" cy="1965606"/>
            </a:xfrm>
            <a:custGeom>
              <a:avLst/>
              <a:gdLst>
                <a:gd name="T0" fmla="*/ 1259027 w 2804581"/>
                <a:gd name="T1" fmla="*/ 5527 h 1965606"/>
                <a:gd name="T2" fmla="*/ 1051882 w 2804581"/>
                <a:gd name="T3" fmla="*/ 31015 h 1965606"/>
                <a:gd name="T4" fmla="*/ 856487 w 2804581"/>
                <a:gd name="T5" fmla="*/ 77538 h 1965606"/>
                <a:gd name="T6" fmla="*/ 675790 w 2804581"/>
                <a:gd name="T7" fmla="*/ 141719 h 1965606"/>
                <a:gd name="T8" fmla="*/ 509771 w 2804581"/>
                <a:gd name="T9" fmla="*/ 224785 h 1965606"/>
                <a:gd name="T10" fmla="*/ 364346 w 2804581"/>
                <a:gd name="T11" fmla="*/ 322284 h 1965606"/>
                <a:gd name="T12" fmla="*/ 239453 w 2804581"/>
                <a:gd name="T13" fmla="*/ 432988 h 1965606"/>
                <a:gd name="T14" fmla="*/ 138095 w 2804581"/>
                <a:gd name="T15" fmla="*/ 555899 h 1965606"/>
                <a:gd name="T16" fmla="*/ 63172 w 2804581"/>
                <a:gd name="T17" fmla="*/ 689895 h 1965606"/>
                <a:gd name="T18" fmla="*/ 16159 w 2804581"/>
                <a:gd name="T19" fmla="*/ 832751 h 1965606"/>
                <a:gd name="T20" fmla="*/ 0 w 2804581"/>
                <a:gd name="T21" fmla="*/ 982239 h 1965606"/>
                <a:gd name="T22" fmla="*/ 16159 w 2804581"/>
                <a:gd name="T23" fmla="*/ 1131743 h 1965606"/>
                <a:gd name="T24" fmla="*/ 63172 w 2804581"/>
                <a:gd name="T25" fmla="*/ 1274599 h 1965606"/>
                <a:gd name="T26" fmla="*/ 138095 w 2804581"/>
                <a:gd name="T27" fmla="*/ 1408595 h 1965606"/>
                <a:gd name="T28" fmla="*/ 239453 w 2804581"/>
                <a:gd name="T29" fmla="*/ 1532611 h 1965606"/>
                <a:gd name="T30" fmla="*/ 364346 w 2804581"/>
                <a:gd name="T31" fmla="*/ 1643361 h 1965606"/>
                <a:gd name="T32" fmla="*/ 509771 w 2804581"/>
                <a:gd name="T33" fmla="*/ 1740799 h 1965606"/>
                <a:gd name="T34" fmla="*/ 675790 w 2804581"/>
                <a:gd name="T35" fmla="*/ 1823865 h 1965606"/>
                <a:gd name="T36" fmla="*/ 856487 w 2804581"/>
                <a:gd name="T37" fmla="*/ 1888092 h 1965606"/>
                <a:gd name="T38" fmla="*/ 1051882 w 2804581"/>
                <a:gd name="T39" fmla="*/ 1934600 h 1965606"/>
                <a:gd name="T40" fmla="*/ 1259027 w 2804581"/>
                <a:gd name="T41" fmla="*/ 1960069 h 1965606"/>
                <a:gd name="T42" fmla="*/ 1474975 w 2804581"/>
                <a:gd name="T43" fmla="*/ 1964499 h 1965606"/>
                <a:gd name="T44" fmla="*/ 1685068 w 2804581"/>
                <a:gd name="T45" fmla="*/ 1945673 h 1965606"/>
                <a:gd name="T46" fmla="*/ 1884864 w 2804581"/>
                <a:gd name="T47" fmla="*/ 1905811 h 1965606"/>
                <a:gd name="T48" fmla="*/ 2071518 w 2804581"/>
                <a:gd name="T49" fmla="*/ 1847112 h 1965606"/>
                <a:gd name="T50" fmla="*/ 2294651 w 2804581"/>
                <a:gd name="T51" fmla="*/ 1740799 h 1965606"/>
                <a:gd name="T52" fmla="*/ 2440199 w 2804581"/>
                <a:gd name="T53" fmla="*/ 1643361 h 1965606"/>
                <a:gd name="T54" fmla="*/ 2565072 w 2804581"/>
                <a:gd name="T55" fmla="*/ 1532611 h 1965606"/>
                <a:gd name="T56" fmla="*/ 2666403 w 2804581"/>
                <a:gd name="T57" fmla="*/ 1408595 h 1965606"/>
                <a:gd name="T58" fmla="*/ 2741326 w 2804581"/>
                <a:gd name="T59" fmla="*/ 1274599 h 1965606"/>
                <a:gd name="T60" fmla="*/ 2788409 w 2804581"/>
                <a:gd name="T61" fmla="*/ 1131743 h 1965606"/>
                <a:gd name="T62" fmla="*/ 2804581 w 2804581"/>
                <a:gd name="T63" fmla="*/ 982239 h 1965606"/>
                <a:gd name="T64" fmla="*/ 2788409 w 2804581"/>
                <a:gd name="T65" fmla="*/ 832751 h 1965606"/>
                <a:gd name="T66" fmla="*/ 2741326 w 2804581"/>
                <a:gd name="T67" fmla="*/ 689895 h 1965606"/>
                <a:gd name="T68" fmla="*/ 2666403 w 2804581"/>
                <a:gd name="T69" fmla="*/ 555899 h 1965606"/>
                <a:gd name="T70" fmla="*/ 2565072 w 2804581"/>
                <a:gd name="T71" fmla="*/ 432988 h 1965606"/>
                <a:gd name="T72" fmla="*/ 2440199 w 2804581"/>
                <a:gd name="T73" fmla="*/ 322285 h 1965606"/>
                <a:gd name="T74" fmla="*/ 2294651 w 2804581"/>
                <a:gd name="T75" fmla="*/ 224785 h 1965606"/>
                <a:gd name="T76" fmla="*/ 2130269 w 2804581"/>
                <a:gd name="T77" fmla="*/ 141719 h 1965606"/>
                <a:gd name="T78" fmla="*/ 1948037 w 2804581"/>
                <a:gd name="T79" fmla="*/ 77538 h 1965606"/>
                <a:gd name="T80" fmla="*/ 1752642 w 2804581"/>
                <a:gd name="T81" fmla="*/ 31015 h 1965606"/>
                <a:gd name="T82" fmla="*/ 1546971 w 2804581"/>
                <a:gd name="T83" fmla="*/ 5527 h 1965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04581" h="1965606">
                  <a:moveTo>
                    <a:pt x="1402999" y="0"/>
                  </a:moveTo>
                  <a:lnTo>
                    <a:pt x="1331003" y="1074"/>
                  </a:lnTo>
                  <a:lnTo>
                    <a:pt x="1259027" y="5527"/>
                  </a:lnTo>
                  <a:lnTo>
                    <a:pt x="1188505" y="11055"/>
                  </a:lnTo>
                  <a:lnTo>
                    <a:pt x="1119457" y="19960"/>
                  </a:lnTo>
                  <a:lnTo>
                    <a:pt x="1051882" y="31015"/>
                  </a:lnTo>
                  <a:lnTo>
                    <a:pt x="985761" y="44220"/>
                  </a:lnTo>
                  <a:lnTo>
                    <a:pt x="919660" y="59727"/>
                  </a:lnTo>
                  <a:lnTo>
                    <a:pt x="856487" y="77538"/>
                  </a:lnTo>
                  <a:lnTo>
                    <a:pt x="794788" y="96270"/>
                  </a:lnTo>
                  <a:lnTo>
                    <a:pt x="734542" y="118534"/>
                  </a:lnTo>
                  <a:lnTo>
                    <a:pt x="675790" y="141719"/>
                  </a:lnTo>
                  <a:lnTo>
                    <a:pt x="618492" y="167207"/>
                  </a:lnTo>
                  <a:lnTo>
                    <a:pt x="562668" y="194844"/>
                  </a:lnTo>
                  <a:lnTo>
                    <a:pt x="509771" y="224785"/>
                  </a:lnTo>
                  <a:lnTo>
                    <a:pt x="459822" y="254726"/>
                  </a:lnTo>
                  <a:lnTo>
                    <a:pt x="411347" y="287891"/>
                  </a:lnTo>
                  <a:lnTo>
                    <a:pt x="364346" y="322284"/>
                  </a:lnTo>
                  <a:lnTo>
                    <a:pt x="320272" y="357753"/>
                  </a:lnTo>
                  <a:lnTo>
                    <a:pt x="279126" y="394296"/>
                  </a:lnTo>
                  <a:lnTo>
                    <a:pt x="239453" y="432988"/>
                  </a:lnTo>
                  <a:lnTo>
                    <a:pt x="202736" y="472909"/>
                  </a:lnTo>
                  <a:lnTo>
                    <a:pt x="168947" y="513751"/>
                  </a:lnTo>
                  <a:lnTo>
                    <a:pt x="138095" y="555899"/>
                  </a:lnTo>
                  <a:lnTo>
                    <a:pt x="110183" y="600196"/>
                  </a:lnTo>
                  <a:lnTo>
                    <a:pt x="85207" y="644493"/>
                  </a:lnTo>
                  <a:lnTo>
                    <a:pt x="63172" y="689895"/>
                  </a:lnTo>
                  <a:lnTo>
                    <a:pt x="44072" y="736403"/>
                  </a:lnTo>
                  <a:lnTo>
                    <a:pt x="27913" y="784016"/>
                  </a:lnTo>
                  <a:lnTo>
                    <a:pt x="16159" y="832751"/>
                  </a:lnTo>
                  <a:lnTo>
                    <a:pt x="7345" y="881470"/>
                  </a:lnTo>
                  <a:lnTo>
                    <a:pt x="1469" y="931309"/>
                  </a:lnTo>
                  <a:lnTo>
                    <a:pt x="0" y="982239"/>
                  </a:lnTo>
                  <a:lnTo>
                    <a:pt x="1469" y="1033185"/>
                  </a:lnTo>
                  <a:lnTo>
                    <a:pt x="7345" y="1083024"/>
                  </a:lnTo>
                  <a:lnTo>
                    <a:pt x="16159" y="1131743"/>
                  </a:lnTo>
                  <a:lnTo>
                    <a:pt x="27913" y="1180462"/>
                  </a:lnTo>
                  <a:lnTo>
                    <a:pt x="44072" y="1228091"/>
                  </a:lnTo>
                  <a:lnTo>
                    <a:pt x="63172" y="1274599"/>
                  </a:lnTo>
                  <a:lnTo>
                    <a:pt x="85207" y="1321107"/>
                  </a:lnTo>
                  <a:lnTo>
                    <a:pt x="110183" y="1365404"/>
                  </a:lnTo>
                  <a:lnTo>
                    <a:pt x="138095" y="1408595"/>
                  </a:lnTo>
                  <a:lnTo>
                    <a:pt x="168947" y="1451771"/>
                  </a:lnTo>
                  <a:lnTo>
                    <a:pt x="202736" y="1492752"/>
                  </a:lnTo>
                  <a:lnTo>
                    <a:pt x="239453" y="1532611"/>
                  </a:lnTo>
                  <a:lnTo>
                    <a:pt x="279126" y="1571381"/>
                  </a:lnTo>
                  <a:lnTo>
                    <a:pt x="320272" y="1607924"/>
                  </a:lnTo>
                  <a:lnTo>
                    <a:pt x="364346" y="1643361"/>
                  </a:lnTo>
                  <a:lnTo>
                    <a:pt x="411347" y="1677678"/>
                  </a:lnTo>
                  <a:lnTo>
                    <a:pt x="459822" y="1710904"/>
                  </a:lnTo>
                  <a:lnTo>
                    <a:pt x="509771" y="1740799"/>
                  </a:lnTo>
                  <a:lnTo>
                    <a:pt x="562668" y="1770709"/>
                  </a:lnTo>
                  <a:lnTo>
                    <a:pt x="618492" y="1797287"/>
                  </a:lnTo>
                  <a:lnTo>
                    <a:pt x="675790" y="1823865"/>
                  </a:lnTo>
                  <a:lnTo>
                    <a:pt x="734542" y="1847112"/>
                  </a:lnTo>
                  <a:lnTo>
                    <a:pt x="794788" y="1869268"/>
                  </a:lnTo>
                  <a:lnTo>
                    <a:pt x="856487" y="1888092"/>
                  </a:lnTo>
                  <a:lnTo>
                    <a:pt x="919660" y="1905811"/>
                  </a:lnTo>
                  <a:lnTo>
                    <a:pt x="985761" y="1921311"/>
                  </a:lnTo>
                  <a:lnTo>
                    <a:pt x="1051882" y="1934600"/>
                  </a:lnTo>
                  <a:lnTo>
                    <a:pt x="1119457" y="1945673"/>
                  </a:lnTo>
                  <a:lnTo>
                    <a:pt x="1188505" y="1954533"/>
                  </a:lnTo>
                  <a:lnTo>
                    <a:pt x="1259027" y="1960069"/>
                  </a:lnTo>
                  <a:lnTo>
                    <a:pt x="1331003" y="1964499"/>
                  </a:lnTo>
                  <a:lnTo>
                    <a:pt x="1402999" y="1965606"/>
                  </a:lnTo>
                  <a:lnTo>
                    <a:pt x="1474975" y="1964499"/>
                  </a:lnTo>
                  <a:lnTo>
                    <a:pt x="1546971" y="1960069"/>
                  </a:lnTo>
                  <a:lnTo>
                    <a:pt x="1616020" y="1954533"/>
                  </a:lnTo>
                  <a:lnTo>
                    <a:pt x="1685068" y="1945673"/>
                  </a:lnTo>
                  <a:lnTo>
                    <a:pt x="1752642" y="1934600"/>
                  </a:lnTo>
                  <a:lnTo>
                    <a:pt x="1820217" y="1921311"/>
                  </a:lnTo>
                  <a:lnTo>
                    <a:pt x="1884864" y="1905811"/>
                  </a:lnTo>
                  <a:lnTo>
                    <a:pt x="1948037" y="1888092"/>
                  </a:lnTo>
                  <a:lnTo>
                    <a:pt x="2011190" y="1869268"/>
                  </a:lnTo>
                  <a:lnTo>
                    <a:pt x="2071518" y="1847112"/>
                  </a:lnTo>
                  <a:lnTo>
                    <a:pt x="2130269" y="1823865"/>
                  </a:lnTo>
                  <a:lnTo>
                    <a:pt x="2241836" y="1770709"/>
                  </a:lnTo>
                  <a:lnTo>
                    <a:pt x="2294651" y="1740799"/>
                  </a:lnTo>
                  <a:lnTo>
                    <a:pt x="2344600" y="1710904"/>
                  </a:lnTo>
                  <a:lnTo>
                    <a:pt x="2394549" y="1677678"/>
                  </a:lnTo>
                  <a:lnTo>
                    <a:pt x="2440199" y="1643361"/>
                  </a:lnTo>
                  <a:lnTo>
                    <a:pt x="2484212" y="1607924"/>
                  </a:lnTo>
                  <a:lnTo>
                    <a:pt x="2526791" y="1571381"/>
                  </a:lnTo>
                  <a:lnTo>
                    <a:pt x="2565072" y="1532611"/>
                  </a:lnTo>
                  <a:lnTo>
                    <a:pt x="2601715" y="1492752"/>
                  </a:lnTo>
                  <a:lnTo>
                    <a:pt x="2635492" y="1451771"/>
                  </a:lnTo>
                  <a:lnTo>
                    <a:pt x="2666403" y="1408595"/>
                  </a:lnTo>
                  <a:lnTo>
                    <a:pt x="2694243" y="1365404"/>
                  </a:lnTo>
                  <a:lnTo>
                    <a:pt x="2719218" y="1321107"/>
                  </a:lnTo>
                  <a:lnTo>
                    <a:pt x="2741326" y="1274599"/>
                  </a:lnTo>
                  <a:lnTo>
                    <a:pt x="2760364" y="1228091"/>
                  </a:lnTo>
                  <a:lnTo>
                    <a:pt x="2776536" y="1180462"/>
                  </a:lnTo>
                  <a:lnTo>
                    <a:pt x="2788409" y="1131743"/>
                  </a:lnTo>
                  <a:lnTo>
                    <a:pt x="2797212" y="1083024"/>
                  </a:lnTo>
                  <a:lnTo>
                    <a:pt x="2802944" y="1033185"/>
                  </a:lnTo>
                  <a:lnTo>
                    <a:pt x="2804581" y="982239"/>
                  </a:lnTo>
                  <a:lnTo>
                    <a:pt x="2802944" y="931309"/>
                  </a:lnTo>
                  <a:lnTo>
                    <a:pt x="2797212" y="881470"/>
                  </a:lnTo>
                  <a:lnTo>
                    <a:pt x="2788409" y="832751"/>
                  </a:lnTo>
                  <a:lnTo>
                    <a:pt x="2776536" y="784016"/>
                  </a:lnTo>
                  <a:lnTo>
                    <a:pt x="2760364" y="736403"/>
                  </a:lnTo>
                  <a:lnTo>
                    <a:pt x="2741326" y="689895"/>
                  </a:lnTo>
                  <a:lnTo>
                    <a:pt x="2719218" y="644493"/>
                  </a:lnTo>
                  <a:lnTo>
                    <a:pt x="2694243" y="600196"/>
                  </a:lnTo>
                  <a:lnTo>
                    <a:pt x="2666403" y="555899"/>
                  </a:lnTo>
                  <a:lnTo>
                    <a:pt x="2635492" y="513752"/>
                  </a:lnTo>
                  <a:lnTo>
                    <a:pt x="2601715" y="472909"/>
                  </a:lnTo>
                  <a:lnTo>
                    <a:pt x="2565072" y="432988"/>
                  </a:lnTo>
                  <a:lnTo>
                    <a:pt x="2526791" y="394296"/>
                  </a:lnTo>
                  <a:lnTo>
                    <a:pt x="2484212" y="357753"/>
                  </a:lnTo>
                  <a:lnTo>
                    <a:pt x="2440199" y="322285"/>
                  </a:lnTo>
                  <a:lnTo>
                    <a:pt x="2394549" y="287891"/>
                  </a:lnTo>
                  <a:lnTo>
                    <a:pt x="2344600" y="254726"/>
                  </a:lnTo>
                  <a:lnTo>
                    <a:pt x="2294651" y="224785"/>
                  </a:lnTo>
                  <a:lnTo>
                    <a:pt x="2241836" y="194845"/>
                  </a:lnTo>
                  <a:lnTo>
                    <a:pt x="2185950" y="167207"/>
                  </a:lnTo>
                  <a:lnTo>
                    <a:pt x="2130269" y="141719"/>
                  </a:lnTo>
                  <a:lnTo>
                    <a:pt x="2071518" y="118534"/>
                  </a:lnTo>
                  <a:lnTo>
                    <a:pt x="2011190" y="96270"/>
                  </a:lnTo>
                  <a:lnTo>
                    <a:pt x="1948037" y="77538"/>
                  </a:lnTo>
                  <a:lnTo>
                    <a:pt x="1884864" y="59727"/>
                  </a:lnTo>
                  <a:lnTo>
                    <a:pt x="1820217" y="44220"/>
                  </a:lnTo>
                  <a:lnTo>
                    <a:pt x="1752642" y="31015"/>
                  </a:lnTo>
                  <a:lnTo>
                    <a:pt x="1685068" y="19960"/>
                  </a:lnTo>
                  <a:lnTo>
                    <a:pt x="1616020" y="11055"/>
                  </a:lnTo>
                  <a:lnTo>
                    <a:pt x="1546971" y="5527"/>
                  </a:lnTo>
                  <a:lnTo>
                    <a:pt x="1474975" y="1074"/>
                  </a:lnTo>
                  <a:lnTo>
                    <a:pt x="1402999" y="0"/>
                  </a:lnTo>
                  <a:close/>
                </a:path>
              </a:pathLst>
            </a:custGeom>
            <a:solidFill>
              <a:srgbClr val="F7F816"/>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685783"/>
              <a:endParaRPr lang="en-IN" sz="1800" dirty="0">
                <a:solidFill>
                  <a:srgbClr val="262626"/>
                </a:solidFill>
                <a:cs typeface="Arial"/>
                <a:sym typeface="Arial"/>
                <a:rtl val="0"/>
              </a:endParaRPr>
            </a:p>
          </p:txBody>
        </p:sp>
        <p:sp>
          <p:nvSpPr>
            <p:cNvPr id="13" name="object 5"/>
            <p:cNvSpPr>
              <a:spLocks noChangeArrowheads="1"/>
            </p:cNvSpPr>
            <p:nvPr/>
          </p:nvSpPr>
          <p:spPr bwMode="auto">
            <a:xfrm>
              <a:off x="943438" y="1762202"/>
              <a:ext cx="2033679" cy="2175717"/>
            </a:xfrm>
            <a:prstGeom prst="rect">
              <a:avLst/>
            </a:prstGeom>
            <a:blipFill dpi="0" rotWithShape="1">
              <a:blip r:embed="rId4" cstate="print"/>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685783"/>
              <a:endParaRPr lang="en-US" sz="1800" dirty="0">
                <a:solidFill>
                  <a:srgbClr val="262626"/>
                </a:solidFill>
                <a:sym typeface="Arial"/>
                <a:rtl val="0"/>
              </a:endParaRPr>
            </a:p>
          </p:txBody>
        </p:sp>
      </p:grpSp>
      <p:sp>
        <p:nvSpPr>
          <p:cNvPr id="15" name="TextBox 14"/>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12" name="TextBox 11"/>
          <p:cNvSpPr txBox="1"/>
          <p:nvPr userDrawn="1"/>
        </p:nvSpPr>
        <p:spPr>
          <a:xfrm>
            <a:off x="3434408" y="1064248"/>
            <a:ext cx="2091224" cy="1200329"/>
          </a:xfrm>
          <a:prstGeom prst="rect">
            <a:avLst/>
          </a:prstGeom>
          <a:noFill/>
        </p:spPr>
        <p:txBody>
          <a:bodyPr wrap="square" rtlCol="0">
            <a:spAutoFit/>
          </a:bodyPr>
          <a:lstStyle/>
          <a:p>
            <a:pPr algn="ctr"/>
            <a:r>
              <a:rPr lang="en-IN" sz="1200" dirty="0">
                <a:solidFill>
                  <a:srgbClr val="262626"/>
                </a:solidFill>
                <a:latin typeface="Tahoma" pitchFamily="34" charset="0"/>
                <a:ea typeface="Tahoma" pitchFamily="34" charset="0"/>
                <a:cs typeface="Tahoma" pitchFamily="34" charset="0"/>
                <a:sym typeface="Arial"/>
                <a:rtl val="0"/>
              </a:rPr>
              <a:t>Hello There!!</a:t>
            </a:r>
          </a:p>
          <a:p>
            <a:pPr algn="ctr"/>
            <a:r>
              <a:rPr lang="en-IN" sz="1200" dirty="0">
                <a:solidFill>
                  <a:srgbClr val="262626"/>
                </a:solidFill>
                <a:latin typeface="Tahoma" pitchFamily="34" charset="0"/>
                <a:ea typeface="Tahoma" pitchFamily="34" charset="0"/>
                <a:cs typeface="Tahoma" pitchFamily="34" charset="0"/>
                <a:sym typeface="Arial"/>
                <a:rtl val="0"/>
              </a:rPr>
              <a:t>My name is Annie. </a:t>
            </a:r>
            <a:br>
              <a:rPr lang="en-IN" sz="1200" dirty="0">
                <a:solidFill>
                  <a:srgbClr val="262626"/>
                </a:solidFill>
                <a:latin typeface="Tahoma" pitchFamily="34" charset="0"/>
                <a:ea typeface="Tahoma" pitchFamily="34" charset="0"/>
                <a:cs typeface="Tahoma" pitchFamily="34" charset="0"/>
                <a:sym typeface="Arial"/>
                <a:rtl val="0"/>
              </a:rPr>
            </a:br>
            <a:r>
              <a:rPr lang="en-IN" sz="1200" dirty="0">
                <a:solidFill>
                  <a:srgbClr val="262626"/>
                </a:solidFill>
                <a:latin typeface="Tahoma" pitchFamily="34" charset="0"/>
                <a:ea typeface="Tahoma" pitchFamily="34" charset="0"/>
                <a:cs typeface="Tahoma" pitchFamily="34" charset="0"/>
                <a:sym typeface="Arial"/>
                <a:rtl val="0"/>
              </a:rPr>
              <a:t>I love quizzes and</a:t>
            </a:r>
          </a:p>
          <a:p>
            <a:pPr algn="ctr"/>
            <a:r>
              <a:rPr lang="en-IN" sz="1200" dirty="0">
                <a:solidFill>
                  <a:srgbClr val="262626"/>
                </a:solidFill>
                <a:latin typeface="Tahoma" pitchFamily="34" charset="0"/>
                <a:ea typeface="Tahoma" pitchFamily="34" charset="0"/>
                <a:cs typeface="Tahoma" pitchFamily="34" charset="0"/>
                <a:sym typeface="Arial"/>
                <a:rtl val="0"/>
              </a:rPr>
              <a:t>puzzles and I am here to make you guys think and answer my questions.</a:t>
            </a:r>
          </a:p>
        </p:txBody>
      </p:sp>
      <p:sp>
        <p:nvSpPr>
          <p:cNvPr id="14" name="Oval Callout 13"/>
          <p:cNvSpPr/>
          <p:nvPr userDrawn="1"/>
        </p:nvSpPr>
        <p:spPr>
          <a:xfrm>
            <a:off x="3329313" y="986319"/>
            <a:ext cx="2301413" cy="1520575"/>
          </a:xfrm>
          <a:prstGeom prst="wedgeEllipseCallout">
            <a:avLst>
              <a:gd name="adj1" fmla="val -66422"/>
              <a:gd name="adj2" fmla="val 5292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sym typeface="Arial"/>
              <a:rtl val="0"/>
            </a:endParaRPr>
          </a:p>
        </p:txBody>
      </p:sp>
    </p:spTree>
    <p:extLst>
      <p:ext uri="{BB962C8B-B14F-4D97-AF65-F5344CB8AC3E}">
        <p14:creationId xmlns:p14="http://schemas.microsoft.com/office/powerpoint/2010/main" val="7145333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Question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sz="1800">
              <a:solidFill>
                <a:prstClr val="white"/>
              </a:solidFill>
              <a:sym typeface="Arial"/>
              <a:rtl val="0"/>
            </a:endParaRPr>
          </a:p>
        </p:txBody>
      </p:sp>
      <p:pic>
        <p:nvPicPr>
          <p:cNvPr id="7" name="Picture 6"/>
          <p:cNvPicPr>
            <a:picLocks noChangeAspect="1"/>
          </p:cNvPicPr>
          <p:nvPr userDrawn="1"/>
        </p:nvPicPr>
        <p:blipFill rotWithShape="1">
          <a:blip r:embed="rId3" cstate="print">
            <a:duotone>
              <a:schemeClr val="accent4">
                <a:shade val="45000"/>
                <a:satMod val="135000"/>
              </a:schemeClr>
              <a:prstClr val="white"/>
            </a:duotone>
            <a:extLst>
              <a:ext uri="{28A0092B-C50C-407E-A947-70E740481C1C}">
                <a14:useLocalDpi xmlns:a14="http://schemas.microsoft.com/office/drawing/2010/main" val="0"/>
              </a:ext>
            </a:extLst>
          </a:blip>
          <a:srcRect l="6048" t="12250" r="7770" b="10751"/>
          <a:stretch/>
        </p:blipFill>
        <p:spPr>
          <a:xfrm>
            <a:off x="2133353" y="1131590"/>
            <a:ext cx="4752528" cy="3668619"/>
          </a:xfrm>
          <a:prstGeom prst="rect">
            <a:avLst/>
          </a:prstGeom>
        </p:spPr>
      </p:pic>
      <p:sp>
        <p:nvSpPr>
          <p:cNvPr id="10" name="Rectangle 9"/>
          <p:cNvSpPr/>
          <p:nvPr userDrawn="1"/>
        </p:nvSpPr>
        <p:spPr>
          <a:xfrm>
            <a:off x="3282613" y="761226"/>
            <a:ext cx="2165978" cy="477054"/>
          </a:xfrm>
          <a:prstGeom prst="rect">
            <a:avLst/>
          </a:prstGeom>
        </p:spPr>
        <p:txBody>
          <a:bodyPr wrap="none">
            <a:spAutoFit/>
          </a:bodyPr>
          <a:lstStyle/>
          <a:p>
            <a:pPr defTabSz="685766"/>
            <a:r>
              <a:rPr lang="en-IN" sz="2500" b="1" dirty="0">
                <a:solidFill>
                  <a:srgbClr val="002060"/>
                </a:solidFill>
                <a:latin typeface="Castellar" pitchFamily="18" charset="0"/>
                <a:cs typeface="Arial"/>
                <a:sym typeface="Arial"/>
                <a:rtl val="0"/>
              </a:rPr>
              <a:t>Questions</a:t>
            </a:r>
          </a:p>
        </p:txBody>
      </p:sp>
      <p:sp>
        <p:nvSpPr>
          <p:cNvPr id="9"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2" name="TextBox 11"/>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www.edureka.co/front-end-web-development</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25503404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Hands - 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2"/>
          <p:cNvPicPr>
            <a:picLocks noChangeAspect="1" noChangeArrowheads="1"/>
          </p:cNvPicPr>
          <p:nvPr userDrawn="1"/>
        </p:nvPicPr>
        <p:blipFill>
          <a:blip r:embed="rId4" cstate="email">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3982166" y="1425362"/>
            <a:ext cx="4911175" cy="27907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Tree>
    <p:extLst>
      <p:ext uri="{BB962C8B-B14F-4D97-AF65-F5344CB8AC3E}">
        <p14:creationId xmlns:p14="http://schemas.microsoft.com/office/powerpoint/2010/main" val="29876112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Further Reading">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pic>
        <p:nvPicPr>
          <p:cNvPr id="12" name="Picture 11"/>
          <p:cNvPicPr>
            <a:picLocks noChangeAspect="1"/>
          </p:cNvPicPr>
          <p:nvPr userDrawn="1"/>
        </p:nvPicPr>
        <p:blipFill rotWithShape="1">
          <a:blip r:embed="rId3" cstate="print">
            <a:lum bright="70000" contrast="-70000"/>
            <a:extLst>
              <a:ext uri="{28A0092B-C50C-407E-A947-70E740481C1C}">
                <a14:useLocalDpi xmlns:a14="http://schemas.microsoft.com/office/drawing/2010/main" val="0"/>
              </a:ext>
            </a:extLst>
          </a:blip>
          <a:srcRect t="13581" r="3827" b="9027"/>
          <a:stretch/>
        </p:blipFill>
        <p:spPr>
          <a:xfrm>
            <a:off x="4680992" y="1265981"/>
            <a:ext cx="3744416" cy="3013258"/>
          </a:xfrm>
          <a:prstGeom prst="rect">
            <a:avLst/>
          </a:prstGeom>
        </p:spPr>
      </p:pic>
      <p:sp>
        <p:nvSpPr>
          <p:cNvPr id="9" name="TextBox 8"/>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www.edureka.co/front-end-web-development</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22083970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Agenda for the next clas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10" name="Picture 9"/>
          <p:cNvPicPr>
            <a:picLocks noChangeAspect="1"/>
          </p:cNvPicPr>
          <p:nvPr userDrawn="1"/>
        </p:nvPicPr>
        <p:blipFill>
          <a:blip r:embed="rId3" cstate="print">
            <a:clrChange>
              <a:clrFrom>
                <a:srgbClr val="FFFFFF"/>
              </a:clrFrom>
              <a:clrTo>
                <a:srgbClr val="FFFFFF">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3605325" y="698983"/>
            <a:ext cx="5424375" cy="4068281"/>
          </a:xfrm>
          <a:prstGeom prst="rect">
            <a:avLst/>
          </a:prstGeom>
        </p:spPr>
      </p:pic>
      <p:sp>
        <p:nvSpPr>
          <p:cNvPr id="9"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3" name="TextBox 12"/>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www.edureka.co/front-end-web-development</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14" name="TextBox 13"/>
          <p:cNvSpPr txBox="1"/>
          <p:nvPr userDrawn="1"/>
        </p:nvSpPr>
        <p:spPr>
          <a:xfrm>
            <a:off x="1619672" y="4795838"/>
            <a:ext cx="4903440" cy="261610"/>
          </a:xfrm>
          <a:prstGeom prst="rect">
            <a:avLst/>
          </a:prstGeom>
          <a:noFill/>
        </p:spPr>
        <p:txBody>
          <a:bodyPr wrap="square" rtlCol="0">
            <a:spAutoFit/>
          </a:bodyPr>
          <a:lstStyle/>
          <a:p>
            <a:pPr algn="ctr" defTabSz="914400"/>
            <a:r>
              <a:rPr lang="en-US" sz="1050" kern="0" dirty="0" smtClean="0">
                <a:solidFill>
                  <a:prstClr val="white">
                    <a:lumMod val="50000"/>
                  </a:prstClr>
                </a:solidFill>
                <a:latin typeface="Arial"/>
                <a:cs typeface="Arial"/>
                <a:sym typeface="Arial"/>
                <a:rtl val="0"/>
              </a:rPr>
              <a:t>© Copyright 2015 – </a:t>
            </a:r>
            <a:r>
              <a:rPr lang="en-US" sz="1050" kern="0" dirty="0" err="1" smtClean="0">
                <a:solidFill>
                  <a:prstClr val="white">
                    <a:lumMod val="50000"/>
                  </a:prstClr>
                </a:solidFill>
                <a:latin typeface="Arial"/>
                <a:cs typeface="Arial"/>
                <a:sym typeface="Arial"/>
                <a:rtl val="0"/>
              </a:rPr>
              <a:t>Abheri</a:t>
            </a:r>
            <a:r>
              <a:rPr lang="en-US" sz="1050" kern="0" dirty="0" smtClean="0">
                <a:solidFill>
                  <a:prstClr val="white">
                    <a:lumMod val="50000"/>
                  </a:prstClr>
                </a:solidFill>
                <a:latin typeface="Arial"/>
                <a:cs typeface="Arial"/>
                <a:sym typeface="Arial"/>
                <a:rtl val="0"/>
              </a:rPr>
              <a:t> Technologies Pvt. Ltd. </a:t>
            </a:r>
          </a:p>
        </p:txBody>
      </p:sp>
    </p:spTree>
    <p:extLst>
      <p:ext uri="{BB962C8B-B14F-4D97-AF65-F5344CB8AC3E}">
        <p14:creationId xmlns:p14="http://schemas.microsoft.com/office/powerpoint/2010/main" val="16393337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Assignment ">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p:cNvPicPr>
            <a:picLocks noChangeAspect="1"/>
          </p:cNvPicPr>
          <p:nvPr userDrawn="1"/>
        </p:nvPicPr>
        <p:blipFill>
          <a:blip r:embed="rId4" cstate="print">
            <a:clrChange>
              <a:clrFrom>
                <a:srgbClr val="FFFDFE"/>
              </a:clrFrom>
              <a:clrTo>
                <a:srgbClr val="FFFDFE">
                  <a:alpha val="0"/>
                </a:srgbClr>
              </a:clrTo>
            </a:clrChange>
            <a:lum bright="70000" contrast="-70000"/>
            <a:extLst>
              <a:ext uri="{28A0092B-C50C-407E-A947-70E740481C1C}">
                <a14:useLocalDpi xmlns:a14="http://schemas.microsoft.com/office/drawing/2010/main" val="0"/>
              </a:ext>
            </a:extLst>
          </a:blip>
          <a:stretch>
            <a:fillRect/>
          </a:stretch>
        </p:blipFill>
        <p:spPr>
          <a:xfrm>
            <a:off x="1243685" y="555627"/>
            <a:ext cx="6624736" cy="4161000"/>
          </a:xfrm>
          <a:prstGeom prst="rect">
            <a:avLst/>
          </a:prstGeom>
        </p:spPr>
      </p:pic>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Tree>
    <p:extLst>
      <p:ext uri="{BB962C8B-B14F-4D97-AF65-F5344CB8AC3E}">
        <p14:creationId xmlns:p14="http://schemas.microsoft.com/office/powerpoint/2010/main" val="38454284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urse Topic">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a:solidFill>
                <a:prstClr val="white"/>
              </a:solidFill>
            </a:endParaRPr>
          </a:p>
        </p:txBody>
      </p:sp>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Course</a:t>
            </a:r>
            <a:r>
              <a:rPr lang="en-US" sz="1200" baseline="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solidFill>
                  <a:srgbClr val="0070C0"/>
                </a:solidFill>
                <a:latin typeface="Tahoma" panose="020B0604030504040204" pitchFamily="34" charset="0"/>
                <a:ea typeface="Tahoma" panose="020B0604030504040204" pitchFamily="34" charset="0"/>
                <a:cs typeface="Tahoma" panose="020B0604030504040204" pitchFamily="34" charset="0"/>
              </a:rPr>
              <a:t>Url</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7" name="Content Placeholder 2"/>
          <p:cNvSpPr>
            <a:spLocks noGrp="1"/>
          </p:cNvSpPr>
          <p:nvPr userDrawn="1"/>
        </p:nvSpPr>
        <p:spPr>
          <a:xfrm>
            <a:off x="517134" y="771550"/>
            <a:ext cx="4373810" cy="380209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1 </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b="1" dirty="0">
                <a:latin typeface="Tahoma" panose="020B0604030504040204" pitchFamily="34" charset="0"/>
                <a:ea typeface="Tahoma" panose="020B0604030504040204" pitchFamily="34" charset="0"/>
                <a:cs typeface="Tahoma" panose="020B0604030504040204" pitchFamily="34" charset="0"/>
              </a:rPr>
              <a:t>Introduction to Pentaho BI Suite</a:t>
            </a:r>
            <a:r>
              <a:rPr lang="en-IN" sz="1200" dirty="0" smtClean="0">
                <a:latin typeface="Tahoma" panose="020B0604030504040204" pitchFamily="34" charset="0"/>
                <a:ea typeface="Tahoma" panose="020B0604030504040204" pitchFamily="34" charset="0"/>
                <a:cs typeface="Tahoma" panose="020B0604030504040204" pitchFamily="34" charset="0"/>
              </a:rPr>
              <a:t/>
            </a:r>
            <a:br>
              <a:rPr lang="en-IN" sz="1200" dirty="0" smtClean="0">
                <a:latin typeface="Tahoma" panose="020B0604030504040204" pitchFamily="34" charset="0"/>
                <a:ea typeface="Tahoma" panose="020B0604030504040204" pitchFamily="34" charset="0"/>
                <a:cs typeface="Tahoma" panose="020B0604030504040204" pitchFamily="34" charset="0"/>
              </a:rPr>
            </a:br>
            <a:endParaRPr lang="en-US" sz="1200" dirty="0" smtClean="0">
              <a:solidFill>
                <a:srgbClr val="00B0F0"/>
              </a:solidFill>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2</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a:latin typeface="Tahoma" panose="020B0604030504040204" pitchFamily="34" charset="0"/>
                <a:ea typeface="Tahoma" panose="020B0604030504040204" pitchFamily="34" charset="0"/>
                <a:cs typeface="Tahoma" panose="020B0604030504040204" pitchFamily="34" charset="0"/>
              </a:rPr>
              <a:t>Pentaho Report Designer - Basic</a:t>
            </a:r>
            <a:br>
              <a:rPr lang="en-IN" sz="1200" dirty="0">
                <a:latin typeface="Tahoma" panose="020B0604030504040204" pitchFamily="34" charset="0"/>
                <a:ea typeface="Tahoma" panose="020B0604030504040204" pitchFamily="34" charset="0"/>
                <a:cs typeface="Tahoma" panose="020B0604030504040204" pitchFamily="34" charset="0"/>
              </a:rPr>
            </a:br>
            <a:endParaRPr lang="en-IN" sz="1200" dirty="0">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3</a:t>
            </a:r>
          </a:p>
          <a:p>
            <a:pPr lvl="1">
              <a:buFont typeface="Tahoma" panose="020B0604030504040204" pitchFamily="34" charset="0"/>
              <a:buChar char="»"/>
            </a:pPr>
            <a:r>
              <a:rPr lang="en-IN" sz="1200" dirty="0">
                <a:latin typeface="Tahoma" panose="020B0604030504040204" pitchFamily="34" charset="0"/>
                <a:ea typeface="Tahoma" panose="020B0604030504040204" pitchFamily="34" charset="0"/>
                <a:cs typeface="Tahoma" panose="020B0604030504040204" pitchFamily="34" charset="0"/>
              </a:rPr>
              <a:t>Pentaho Report </a:t>
            </a:r>
            <a:r>
              <a:rPr lang="en-IN" sz="1200" dirty="0" smtClean="0">
                <a:latin typeface="Tahoma" panose="020B0604030504040204" pitchFamily="34" charset="0"/>
                <a:ea typeface="Tahoma" panose="020B0604030504040204" pitchFamily="34" charset="0"/>
                <a:cs typeface="Tahoma" panose="020B0604030504040204" pitchFamily="34" charset="0"/>
              </a:rPr>
              <a:t>Designer - Advanced</a:t>
            </a:r>
            <a:r>
              <a:rPr lang="en-IN" sz="1200" dirty="0">
                <a:latin typeface="Tahoma" panose="020B0604030504040204" pitchFamily="34" charset="0"/>
                <a:ea typeface="Tahoma" panose="020B0604030504040204" pitchFamily="34" charset="0"/>
                <a:cs typeface="Tahoma" panose="020B0604030504040204" pitchFamily="34" charset="0"/>
              </a:rPr>
              <a:t/>
            </a:r>
            <a:br>
              <a:rPr lang="en-IN" sz="1200" dirty="0">
                <a:latin typeface="Tahoma" panose="020B0604030504040204" pitchFamily="34" charset="0"/>
                <a:ea typeface="Tahoma" panose="020B0604030504040204" pitchFamily="34" charset="0"/>
                <a:cs typeface="Tahoma" panose="020B0604030504040204" pitchFamily="34" charset="0"/>
              </a:rPr>
            </a:br>
            <a:endParaRPr lang="en-IN" sz="1200" dirty="0">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4</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a:latin typeface="Tahoma" panose="020B0604030504040204" pitchFamily="34" charset="0"/>
                <a:ea typeface="Tahoma" panose="020B0604030504040204" pitchFamily="34" charset="0"/>
                <a:cs typeface="Tahoma" panose="020B0604030504040204" pitchFamily="34" charset="0"/>
              </a:rPr>
              <a:t>Pentaho Data Integration </a:t>
            </a:r>
            <a:r>
              <a:rPr lang="en-IN" sz="1200" dirty="0" smtClean="0">
                <a:latin typeface="Tahoma" panose="020B0604030504040204" pitchFamily="34" charset="0"/>
                <a:ea typeface="Tahoma" panose="020B0604030504040204" pitchFamily="34" charset="0"/>
                <a:cs typeface="Tahoma" panose="020B0604030504040204" pitchFamily="34" charset="0"/>
              </a:rPr>
              <a:t>- Introduction</a:t>
            </a:r>
            <a:br>
              <a:rPr lang="en-IN" sz="1200" dirty="0" smtClean="0">
                <a:latin typeface="Tahoma" panose="020B0604030504040204" pitchFamily="34" charset="0"/>
                <a:ea typeface="Tahoma" panose="020B0604030504040204" pitchFamily="34" charset="0"/>
                <a:cs typeface="Tahoma" panose="020B0604030504040204" pitchFamily="34" charset="0"/>
              </a:rPr>
            </a:br>
            <a:endParaRPr lang="en-IN" sz="1200" dirty="0">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5 </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a:latin typeface="Tahoma" panose="020B0604030504040204" pitchFamily="34" charset="0"/>
                <a:ea typeface="Tahoma" panose="020B0604030504040204" pitchFamily="34" charset="0"/>
                <a:cs typeface="Tahoma" panose="020B0604030504040204" pitchFamily="34" charset="0"/>
              </a:rPr>
              <a:t>Pentaho Data Integration - Transformation</a:t>
            </a:r>
            <a:br>
              <a:rPr lang="en-IN" sz="1200" dirty="0">
                <a:latin typeface="Tahoma" panose="020B0604030504040204" pitchFamily="34" charset="0"/>
                <a:ea typeface="Tahoma" panose="020B0604030504040204" pitchFamily="34" charset="0"/>
                <a:cs typeface="Tahoma" panose="020B0604030504040204" pitchFamily="34" charset="0"/>
              </a:rPr>
            </a:br>
            <a:endParaRPr lang="en-US" sz="1200" dirty="0">
              <a:solidFill>
                <a:srgbClr val="00B0F0"/>
              </a:solidFill>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6</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a:latin typeface="Tahoma" panose="020B0604030504040204" pitchFamily="34" charset="0"/>
                <a:ea typeface="Tahoma" panose="020B0604030504040204" pitchFamily="34" charset="0"/>
                <a:cs typeface="Tahoma" panose="020B0604030504040204" pitchFamily="34" charset="0"/>
              </a:rPr>
              <a:t>Pentaho Data Integration - Job and More</a:t>
            </a:r>
          </a:p>
          <a:p>
            <a:pPr lvl="1">
              <a:buFont typeface="Symbol" panose="05050102010706020507" pitchFamily="18" charset="2"/>
              <a:buChar char="®"/>
            </a:pPr>
            <a:endParaRPr lang="en-US" sz="1200" dirty="0" smtClean="0">
              <a:latin typeface="Tahoma" pitchFamily="34" charset="0"/>
              <a:ea typeface="Tahoma" pitchFamily="34" charset="0"/>
              <a:cs typeface="Tahoma" pitchFamily="34" charset="0"/>
            </a:endParaRPr>
          </a:p>
          <a:p>
            <a:pPr>
              <a:buFont typeface="Symbol" panose="05050102010706020507" pitchFamily="18" charset="2"/>
              <a:buChar char="®"/>
            </a:pPr>
            <a:endParaRPr lang="en-US" sz="1200" dirty="0" smtClean="0">
              <a:latin typeface="Tahoma" pitchFamily="34" charset="0"/>
              <a:ea typeface="Tahoma" pitchFamily="34" charset="0"/>
              <a:cs typeface="Tahoma" pitchFamily="34" charset="0"/>
            </a:endParaRPr>
          </a:p>
          <a:p>
            <a:pPr>
              <a:buFont typeface="Symbol" panose="05050102010706020507" pitchFamily="18" charset="2"/>
              <a:buChar char="®"/>
            </a:pPr>
            <a:endParaRPr lang="en-US" sz="1200" dirty="0" smtClean="0">
              <a:latin typeface="Tahoma" pitchFamily="34" charset="0"/>
              <a:ea typeface="Tahoma" pitchFamily="34" charset="0"/>
              <a:cs typeface="Tahoma" pitchFamily="34" charset="0"/>
            </a:endParaRPr>
          </a:p>
        </p:txBody>
      </p:sp>
      <p:sp>
        <p:nvSpPr>
          <p:cNvPr id="10" name="Content Placeholder 2"/>
          <p:cNvSpPr>
            <a:spLocks noGrp="1"/>
          </p:cNvSpPr>
          <p:nvPr userDrawn="1"/>
        </p:nvSpPr>
        <p:spPr>
          <a:xfrm>
            <a:off x="4580404" y="771550"/>
            <a:ext cx="4106416" cy="380209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rgbClr val="0070C0"/>
              </a:buClr>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Module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7</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a:latin typeface="Tahoma" panose="020B0604030504040204" pitchFamily="34" charset="0"/>
                <a:ea typeface="Tahoma" panose="020B0604030504040204" pitchFamily="34" charset="0"/>
                <a:cs typeface="Tahoma" panose="020B0604030504040204" pitchFamily="34" charset="0"/>
              </a:rPr>
              <a:t>Pentaho BA Server and User </a:t>
            </a:r>
            <a:r>
              <a:rPr lang="en-IN" sz="1200" dirty="0" smtClean="0">
                <a:latin typeface="Tahoma" panose="020B0604030504040204" pitchFamily="34" charset="0"/>
                <a:ea typeface="Tahoma" panose="020B0604030504040204" pitchFamily="34" charset="0"/>
                <a:cs typeface="Tahoma" panose="020B0604030504040204" pitchFamily="34" charset="0"/>
              </a:rPr>
              <a:t>Console</a:t>
            </a:r>
            <a:br>
              <a:rPr lang="en-IN" sz="1200" dirty="0" smtClean="0">
                <a:latin typeface="Tahoma" panose="020B0604030504040204" pitchFamily="34" charset="0"/>
                <a:ea typeface="Tahoma" panose="020B0604030504040204" pitchFamily="34" charset="0"/>
                <a:cs typeface="Tahoma" panose="020B0604030504040204" pitchFamily="34" charset="0"/>
              </a:rPr>
            </a:br>
            <a:endParaRPr lang="en-IN" sz="1200" dirty="0">
              <a:latin typeface="Tahoma" panose="020B0604030504040204" pitchFamily="34" charset="0"/>
              <a:ea typeface="Tahoma" panose="020B0604030504040204" pitchFamily="34" charset="0"/>
              <a:cs typeface="Tahoma" panose="020B0604030504040204" pitchFamily="34" charset="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Module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9.x</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lvl="1">
              <a:buFont typeface="Tahoma" panose="020B0604030504040204" pitchFamily="34" charset="0"/>
              <a:buChar char="»"/>
            </a:pPr>
            <a:r>
              <a:rPr lang="en-IN" sz="1200" dirty="0" smtClean="0">
                <a:latin typeface="Tahoma" panose="020B0604030504040204" pitchFamily="34" charset="0"/>
                <a:ea typeface="Tahoma" panose="020B0604030504040204" pitchFamily="34" charset="0"/>
                <a:cs typeface="Tahoma" panose="020B0604030504040204" pitchFamily="34" charset="0"/>
              </a:rPr>
              <a:t>Project</a:t>
            </a:r>
            <a:endParaRPr lang="en-IN" sz="1200" dirty="0">
              <a:latin typeface="Tahoma" panose="020B0604030504040204" pitchFamily="34" charset="0"/>
              <a:ea typeface="Tahoma" panose="020B0604030504040204" pitchFamily="34" charset="0"/>
              <a:cs typeface="Tahoma" panose="020B0604030504040204" pitchFamily="34" charset="0"/>
            </a:endParaRPr>
          </a:p>
          <a:p>
            <a:pPr lvl="1">
              <a:buFont typeface="Symbol" panose="05050102010706020507" pitchFamily="18" charset="2"/>
              <a:buChar char="®"/>
            </a:pPr>
            <a:endParaRPr lang="en-IN" sz="1200" dirty="0">
              <a:latin typeface="Tahoma" panose="020B0604030504040204" pitchFamily="34" charset="0"/>
              <a:ea typeface="Tahoma" panose="020B0604030504040204" pitchFamily="34" charset="0"/>
              <a:cs typeface="Tahoma" panose="020B0604030504040204" pitchFamily="34" charset="0"/>
            </a:endParaRPr>
          </a:p>
          <a:p>
            <a:pPr>
              <a:buFont typeface="Symbol" panose="05050102010706020507" pitchFamily="18" charset="2"/>
              <a:buChar char="®"/>
            </a:pPr>
            <a:endParaRPr lang="en-IN" sz="1200" dirty="0">
              <a:latin typeface="Tahoma" panose="020B0604030504040204" pitchFamily="34" charset="0"/>
              <a:ea typeface="Tahoma" panose="020B0604030504040204" pitchFamily="34" charset="0"/>
              <a:cs typeface="Tahoma" panose="020B0604030504040204" pitchFamily="34" charset="0"/>
            </a:endParaRPr>
          </a:p>
          <a:p>
            <a:pPr lvl="1">
              <a:buFont typeface="Symbol" panose="05050102010706020507" pitchFamily="18" charset="2"/>
              <a:buChar char="®"/>
            </a:pPr>
            <a:endParaRPr lang="en-US" sz="1200" dirty="0" smtClean="0">
              <a:latin typeface="Tahoma" pitchFamily="34" charset="0"/>
              <a:ea typeface="Tahoma" pitchFamily="34" charset="0"/>
              <a:cs typeface="Tahoma" pitchFamily="34" charset="0"/>
            </a:endParaRPr>
          </a:p>
          <a:p>
            <a:pPr>
              <a:buFont typeface="Symbol" panose="05050102010706020507" pitchFamily="18" charset="2"/>
              <a:buChar char="®"/>
            </a:pPr>
            <a:endParaRPr lang="en-US" sz="1200" dirty="0" smtClean="0">
              <a:latin typeface="Tahoma" pitchFamily="34" charset="0"/>
              <a:ea typeface="Tahoma" pitchFamily="34" charset="0"/>
              <a:cs typeface="Tahoma" pitchFamily="34" charset="0"/>
            </a:endParaRPr>
          </a:p>
          <a:p>
            <a:pPr>
              <a:buFont typeface="Symbol" panose="05050102010706020507" pitchFamily="18" charset="2"/>
              <a:buChar char="®"/>
            </a:pPr>
            <a:endParaRPr lang="en-US" sz="1200" dirty="0" smtClean="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197390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Pre-work">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p:cNvPicPr>
            <a:picLocks noChangeAspect="1"/>
          </p:cNvPicPr>
          <p:nvPr userDrawn="1"/>
        </p:nvPicPr>
        <p:blipFill>
          <a:blip r:embed="rId4" cstate="print">
            <a:lum bright="70000" contrast="-70000"/>
          </a:blip>
          <a:stretch>
            <a:fillRect/>
          </a:stretch>
        </p:blipFill>
        <p:spPr>
          <a:xfrm>
            <a:off x="2600528" y="923497"/>
            <a:ext cx="3743325" cy="3668757"/>
          </a:xfrm>
          <a:prstGeom prst="rect">
            <a:avLst/>
          </a:prstGeom>
        </p:spPr>
      </p:pic>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Tree>
    <p:extLst>
      <p:ext uri="{BB962C8B-B14F-4D97-AF65-F5344CB8AC3E}">
        <p14:creationId xmlns:p14="http://schemas.microsoft.com/office/powerpoint/2010/main" val="40016953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pic>
        <p:nvPicPr>
          <p:cNvPr id="10" name="Picture 9"/>
          <p:cNvPicPr>
            <a:picLocks noChangeAspect="1"/>
          </p:cNvPicPr>
          <p:nvPr userDrawn="1"/>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 y="-1"/>
            <a:ext cx="9144001" cy="5147673"/>
          </a:xfrm>
          <a:prstGeom prst="rect">
            <a:avLst/>
          </a:prstGeom>
        </p:spPr>
      </p:pic>
    </p:spTree>
    <p:extLst>
      <p:ext uri="{BB962C8B-B14F-4D97-AF65-F5344CB8AC3E}">
        <p14:creationId xmlns:p14="http://schemas.microsoft.com/office/powerpoint/2010/main" val="18632587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Copyrigh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pic>
        <p:nvPicPr>
          <p:cNvPr id="10" name="Picture 2" descr="copyright stamp - stock photo"/>
          <p:cNvPicPr>
            <a:picLocks noChangeAspect="1" noChangeArrowheads="1"/>
          </p:cNvPicPr>
          <p:nvPr userDrawn="1"/>
        </p:nvPicPr>
        <p:blipFill>
          <a:blip r:embed="rId4" cstate="print">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2315076" y="729258"/>
            <a:ext cx="4226401" cy="441424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2" name="Rectangle 11"/>
          <p:cNvSpPr/>
          <p:nvPr userDrawn="1"/>
        </p:nvSpPr>
        <p:spPr>
          <a:xfrm>
            <a:off x="533400" y="819150"/>
            <a:ext cx="8305800" cy="954107"/>
          </a:xfrm>
          <a:prstGeom prst="rect">
            <a:avLst/>
          </a:prstGeom>
        </p:spPr>
        <p:txBody>
          <a:bodyPr wrap="square">
            <a:spAutoFit/>
          </a:bodyPr>
          <a:lstStyle/>
          <a:p>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This courseware is copyright © </a:t>
            </a:r>
            <a:r>
              <a:rPr lang="en-US" sz="1400" dirty="0" err="1"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edureka</a:t>
            </a:r>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 2014. Any reproduction without expressed written</a:t>
            </a:r>
          </a:p>
          <a:p>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permission from </a:t>
            </a:r>
            <a:r>
              <a:rPr lang="en-US" sz="1400" dirty="0" err="1"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edureka</a:t>
            </a:r>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 is strictly forbidden. PMI members, credential holders, and REP’s</a:t>
            </a:r>
          </a:p>
          <a:p>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who Engage in unauthorized duplication of the courseware will be held duly accountable by</a:t>
            </a:r>
          </a:p>
          <a:p>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the PMI Ethics Committee.</a:t>
            </a:r>
            <a:endParaRPr lang="en-IN" sz="14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Tree>
    <p:extLst>
      <p:ext uri="{BB962C8B-B14F-4D97-AF65-F5344CB8AC3E}">
        <p14:creationId xmlns:p14="http://schemas.microsoft.com/office/powerpoint/2010/main" val="23948860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Reference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35957782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Formula">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30119221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What’s within the LM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27752164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obj" preserve="1">
  <p:cSld name="Course Slide">
    <p:bg>
      <p:bgPr>
        <a:solidFill>
          <a:schemeClr val="bg1"/>
        </a:solidFill>
        <a:effectLst/>
      </p:bgPr>
    </p:bg>
    <p:spTree>
      <p:nvGrpSpPr>
        <p:cNvPr id="1" name=""/>
        <p:cNvGrpSpPr/>
        <p:nvPr/>
      </p:nvGrpSpPr>
      <p:grpSpPr>
        <a:xfrm>
          <a:off x="0" y="0"/>
          <a:ext cx="0" cy="0"/>
          <a:chOff x="0" y="0"/>
          <a:chExt cx="0" cy="0"/>
        </a:xfrm>
      </p:grpSpPr>
      <p:sp>
        <p:nvSpPr>
          <p:cNvPr id="16" name="bk object 16"/>
          <p:cNvSpPr/>
          <p:nvPr userDrawn="1"/>
        </p:nvSpPr>
        <p:spPr>
          <a:xfrm>
            <a:off x="0" y="0"/>
            <a:ext cx="9144000" cy="5143499"/>
          </a:xfrm>
          <a:prstGeom prst="rect">
            <a:avLst/>
          </a:prstGeom>
          <a:blipFill>
            <a:blip r:embed="rId2" cstate="print"/>
            <a:stretch>
              <a:fillRect/>
            </a:stretch>
          </a:blipFill>
        </p:spPr>
        <p:txBody>
          <a:bodyPr wrap="square" lIns="0" tIns="0" rIns="0" bIns="0" rtlCol="0">
            <a:spAutoFit/>
          </a:bodyPr>
          <a:lstStyle/>
          <a:p>
            <a:pPr defTabSz="914400"/>
            <a:endParaRPr sz="1800" dirty="0">
              <a:solidFill>
                <a:srgbClr val="262626"/>
              </a:solidFill>
              <a:cs typeface="Arial"/>
              <a:sym typeface="Arial"/>
              <a:rtl val="0"/>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endParaRPr lang="en-US" dirty="0">
              <a:solidFill>
                <a:srgbClr val="262626">
                  <a:tint val="75000"/>
                </a:srgbClr>
              </a:solidFill>
            </a:endParaRPr>
          </a:p>
        </p:txBody>
      </p:sp>
      <p:sp>
        <p:nvSpPr>
          <p:cNvPr id="8" name="TextBox 7"/>
          <p:cNvSpPr txBox="1"/>
          <p:nvPr userDrawn="1"/>
        </p:nvSpPr>
        <p:spPr>
          <a:xfrm>
            <a:off x="7164288" y="3797765"/>
            <a:ext cx="1872209" cy="584775"/>
          </a:xfrm>
          <a:prstGeom prst="rect">
            <a:avLst/>
          </a:prstGeom>
          <a:noFill/>
        </p:spPr>
        <p:txBody>
          <a:bodyPr wrap="square" rtlCol="0">
            <a:spAutoFit/>
          </a:bodyPr>
          <a:lstStyle/>
          <a:p>
            <a:pPr defTabSz="914400"/>
            <a:r>
              <a:rPr lang="en-GB" sz="1600" kern="0" dirty="0" smtClean="0">
                <a:solidFill>
                  <a:srgbClr val="531581"/>
                </a:solidFill>
                <a:latin typeface="Tahoma" panose="020B0604030504040204" pitchFamily="34" charset="0"/>
                <a:ea typeface="Tahoma" panose="020B0604030504040204" pitchFamily="34" charset="0"/>
                <a:cs typeface="Tahoma" panose="020B0604030504040204" pitchFamily="34" charset="0"/>
                <a:sym typeface="Arial"/>
                <a:rtl val="0"/>
              </a:rPr>
              <a:t>By: </a:t>
            </a:r>
          </a:p>
          <a:p>
            <a:pPr defTabSz="914400"/>
            <a:r>
              <a:rPr lang="en-GB" sz="1600" kern="0" dirty="0" smtClean="0">
                <a:solidFill>
                  <a:srgbClr val="531581"/>
                </a:solidFill>
                <a:latin typeface="Tahoma" panose="020B0604030504040204" pitchFamily="34" charset="0"/>
                <a:ea typeface="Tahoma" panose="020B0604030504040204" pitchFamily="34" charset="0"/>
                <a:cs typeface="Tahoma" panose="020B0604030504040204" pitchFamily="34" charset="0"/>
                <a:sym typeface="Arial"/>
                <a:rtl val="0"/>
              </a:rPr>
              <a:t>Sreenivasulu Saya</a:t>
            </a: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221917" y="627534"/>
            <a:ext cx="2700165" cy="2025124"/>
          </a:xfrm>
          <a:prstGeom prst="rect">
            <a:avLst/>
          </a:prstGeom>
        </p:spPr>
      </p:pic>
      <p:sp>
        <p:nvSpPr>
          <p:cNvPr id="12" name="TextBox 11"/>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prstClr val="white"/>
                </a:solidFill>
                <a:latin typeface="Tahoma" pitchFamily="34" charset="0"/>
                <a:ea typeface="Tahoma" pitchFamily="34" charset="0"/>
                <a:cs typeface="Tahoma" pitchFamily="34" charset="0"/>
                <a:sym typeface="Arial"/>
                <a:rtl val="0"/>
              </a:rPr>
              <a:t>www.edureka.co/front-end-web-development</a:t>
            </a:r>
            <a:endParaRPr lang="en-IN" sz="1200" dirty="0">
              <a:solidFill>
                <a:prstClr val="white"/>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23754403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How it work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a:solidFill>
                <a:prstClr val="white"/>
              </a:solidFill>
              <a:sym typeface="Arial"/>
              <a:rtl val="0"/>
            </a:endParaRPr>
          </a:p>
        </p:txBody>
      </p:sp>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graphicFrame>
        <p:nvGraphicFramePr>
          <p:cNvPr id="10" name="Table 9"/>
          <p:cNvGraphicFramePr>
            <a:graphicFrameLocks noGrp="1"/>
          </p:cNvGraphicFramePr>
          <p:nvPr userDrawn="1">
            <p:extLst/>
          </p:nvPr>
        </p:nvGraphicFramePr>
        <p:xfrm>
          <a:off x="456714" y="574982"/>
          <a:ext cx="6059016" cy="4457700"/>
        </p:xfrm>
        <a:graphic>
          <a:graphicData uri="http://schemas.openxmlformats.org/drawingml/2006/table">
            <a:tbl>
              <a:tblPr firstRow="1" bandRow="1"/>
              <a:tblGrid>
                <a:gridCol w="1066800"/>
                <a:gridCol w="4992216"/>
              </a:tblGrid>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LIVE Online Class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Class Recording in LMS</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24/7 Post Class Support</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Module Wise Quiz </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Project Work</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r h="742950">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endParaRPr lang="en-IN" sz="2400" dirty="0"/>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914355" rtl="0" eaLnBrk="1" latinLnBrk="0" hangingPunct="1">
                        <a:defRPr sz="1800" kern="1200">
                          <a:solidFill>
                            <a:schemeClr val="tx1"/>
                          </a:solidFill>
                          <a:latin typeface="Calibri"/>
                        </a:defRPr>
                      </a:lvl1pPr>
                      <a:lvl2pPr marL="457178" algn="l" defTabSz="914355" rtl="0" eaLnBrk="1" latinLnBrk="0" hangingPunct="1">
                        <a:defRPr sz="1800" kern="1200">
                          <a:solidFill>
                            <a:schemeClr val="tx1"/>
                          </a:solidFill>
                          <a:latin typeface="Calibri"/>
                        </a:defRPr>
                      </a:lvl2pPr>
                      <a:lvl3pPr marL="914355" algn="l" defTabSz="914355" rtl="0" eaLnBrk="1" latinLnBrk="0" hangingPunct="1">
                        <a:defRPr sz="1800" kern="1200">
                          <a:solidFill>
                            <a:schemeClr val="tx1"/>
                          </a:solidFill>
                          <a:latin typeface="Calibri"/>
                        </a:defRPr>
                      </a:lvl3pPr>
                      <a:lvl4pPr marL="1371532" algn="l" defTabSz="914355" rtl="0" eaLnBrk="1" latinLnBrk="0" hangingPunct="1">
                        <a:defRPr sz="1800" kern="1200">
                          <a:solidFill>
                            <a:schemeClr val="tx1"/>
                          </a:solidFill>
                          <a:latin typeface="Calibri"/>
                        </a:defRPr>
                      </a:lvl4pPr>
                      <a:lvl5pPr marL="1828709" algn="l" defTabSz="914355" rtl="0" eaLnBrk="1" latinLnBrk="0" hangingPunct="1">
                        <a:defRPr sz="1800" kern="1200">
                          <a:solidFill>
                            <a:schemeClr val="tx1"/>
                          </a:solidFill>
                          <a:latin typeface="Calibri"/>
                        </a:defRPr>
                      </a:lvl5pPr>
                      <a:lvl6pPr marL="2285886" algn="l" defTabSz="914355" rtl="0" eaLnBrk="1" latinLnBrk="0" hangingPunct="1">
                        <a:defRPr sz="1800" kern="1200">
                          <a:solidFill>
                            <a:schemeClr val="tx1"/>
                          </a:solidFill>
                          <a:latin typeface="Calibri"/>
                        </a:defRPr>
                      </a:lvl6pPr>
                      <a:lvl7pPr marL="2743064" algn="l" defTabSz="914355" rtl="0" eaLnBrk="1" latinLnBrk="0" hangingPunct="1">
                        <a:defRPr sz="1800" kern="1200">
                          <a:solidFill>
                            <a:schemeClr val="tx1"/>
                          </a:solidFill>
                          <a:latin typeface="Calibri"/>
                        </a:defRPr>
                      </a:lvl7pPr>
                      <a:lvl8pPr marL="3200240" algn="l" defTabSz="914355" rtl="0" eaLnBrk="1" latinLnBrk="0" hangingPunct="1">
                        <a:defRPr sz="1800" kern="1200">
                          <a:solidFill>
                            <a:schemeClr val="tx1"/>
                          </a:solidFill>
                          <a:latin typeface="Calibri"/>
                        </a:defRPr>
                      </a:lvl8pPr>
                      <a:lvl9pPr marL="3657418" algn="l" defTabSz="914355" rtl="0" eaLnBrk="1" latinLnBrk="0" hangingPunct="1">
                        <a:defRPr sz="1800" kern="1200">
                          <a:solidFill>
                            <a:schemeClr val="tx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Verifiable Certificate</a:t>
                      </a:r>
                    </a:p>
                    <a:p>
                      <a:pPr marL="0" marR="0" indent="0" algn="l" defTabSz="914400" rtl="0" eaLnBrk="1" fontAlgn="auto" latinLnBrk="0" hangingPunct="1">
                        <a:lnSpc>
                          <a:spcPct val="100000"/>
                        </a:lnSpc>
                        <a:spcBef>
                          <a:spcPts val="0"/>
                        </a:spcBef>
                        <a:spcAft>
                          <a:spcPts val="0"/>
                        </a:spcAft>
                        <a:buClrTx/>
                        <a:buSzTx/>
                        <a:buFontTx/>
                        <a:buNone/>
                        <a:tabLst/>
                        <a:defRPr/>
                      </a:pPr>
                      <a:endParaRPr lang="en-IN" sz="1400" dirty="0" smtClean="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a:txBody>
                  <a:tcPr>
                    <a:lnL>
                      <a:noFill/>
                    </a:lnL>
                    <a:lnR>
                      <a:noFill/>
                    </a:lnR>
                    <a:lnT>
                      <a:noFill/>
                    </a:lnT>
                    <a:lnB>
                      <a:noFill/>
                    </a:lnB>
                    <a:lnTlToBr w="12700" cmpd="sng">
                      <a:noFill/>
                      <a:prstDash val="solid"/>
                    </a:lnTlToBr>
                    <a:lnBlToTr w="12700" cmpd="sng">
                      <a:noFill/>
                      <a:prstDash val="solid"/>
                    </a:lnBlToTr>
                    <a:noFill/>
                  </a:tcPr>
                </a:tc>
              </a:tr>
            </a:tbl>
          </a:graphicData>
        </a:graphic>
      </p:graphicFrame>
      <p:grpSp>
        <p:nvGrpSpPr>
          <p:cNvPr id="11" name="Group 10"/>
          <p:cNvGrpSpPr/>
          <p:nvPr userDrawn="1"/>
        </p:nvGrpSpPr>
        <p:grpSpPr>
          <a:xfrm>
            <a:off x="533400" y="742950"/>
            <a:ext cx="965632" cy="4114800"/>
            <a:chOff x="533400" y="895350"/>
            <a:chExt cx="965632" cy="4114800"/>
          </a:xfrm>
        </p:grpSpPr>
        <p:pic>
          <p:nvPicPr>
            <p:cNvPr id="12" name="Picture 11"/>
            <p:cNvPicPr>
              <a:picLocks noChangeAspect="1"/>
            </p:cNvPicPr>
            <p:nvPr/>
          </p:nvPicPr>
          <p:blipFill>
            <a:blip r:embed="rId3"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33400" y="1610550"/>
              <a:ext cx="853215" cy="504000"/>
            </a:xfrm>
            <a:prstGeom prst="rect">
              <a:avLst/>
            </a:prstGeom>
          </p:spPr>
        </p:pic>
        <p:grpSp>
          <p:nvGrpSpPr>
            <p:cNvPr id="13" name="Group 12"/>
            <p:cNvGrpSpPr/>
            <p:nvPr/>
          </p:nvGrpSpPr>
          <p:grpSpPr>
            <a:xfrm>
              <a:off x="762000" y="2296350"/>
              <a:ext cx="720000" cy="504000"/>
              <a:chOff x="5659045" y="1210738"/>
              <a:chExt cx="2153043" cy="1368288"/>
            </a:xfrm>
          </p:grpSpPr>
          <p:pic>
            <p:nvPicPr>
              <p:cNvPr id="18" name="Picture 17"/>
              <p:cNvPicPr>
                <a:picLocks noChangeAspect="1"/>
              </p:cNvPicPr>
              <p:nvPr/>
            </p:nvPicPr>
            <p:blipFill>
              <a:blip r:embed="rId4" cstate="print">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6641654" y="1408592"/>
                <a:ext cx="1170434" cy="1170434"/>
              </a:xfrm>
              <a:prstGeom prst="rect">
                <a:avLst/>
              </a:prstGeom>
            </p:spPr>
          </p:pic>
          <p:pic>
            <p:nvPicPr>
              <p:cNvPr id="19" name="Picture 18"/>
              <p:cNvPicPr>
                <a:picLocks noChangeAspect="1"/>
              </p:cNvPicPr>
              <p:nvPr/>
            </p:nvPicPr>
            <p:blipFill>
              <a:blip r:embed="rId5"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5659045" y="1210738"/>
                <a:ext cx="1135108" cy="1196016"/>
              </a:xfrm>
              <a:prstGeom prst="rect">
                <a:avLst/>
              </a:prstGeom>
            </p:spPr>
          </p:pic>
        </p:grpSp>
        <p:pic>
          <p:nvPicPr>
            <p:cNvPr id="14" name="Picture 2" descr="http://www.thewellatlentrise.org/img/quiz.png"/>
            <p:cNvPicPr>
              <a:picLocks noChangeAspect="1" noChangeArrowheads="1"/>
            </p:cNvPicPr>
            <p:nvPr/>
          </p:nvPicPr>
          <p:blipFill>
            <a:blip r:embed="rId6" cstate="print">
              <a:clrChange>
                <a:clrFrom>
                  <a:srgbClr val="000000">
                    <a:alpha val="0"/>
                  </a:srgbClr>
                </a:clrFrom>
                <a:clrTo>
                  <a:srgbClr val="000000">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rcRect/>
            <a:stretch>
              <a:fillRect/>
            </a:stretch>
          </p:blipFill>
          <p:spPr bwMode="auto">
            <a:xfrm>
              <a:off x="838200" y="3028950"/>
              <a:ext cx="504000" cy="5040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p:cNvPicPr>
              <a:picLocks noChangeAspect="1"/>
            </p:cNvPicPr>
            <p:nvPr/>
          </p:nvPicPr>
          <p:blipFill>
            <a:blip r:embed="rId7"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3790950"/>
              <a:ext cx="612000" cy="560523"/>
            </a:xfrm>
            <a:prstGeom prst="rect">
              <a:avLst/>
            </a:prstGeom>
          </p:spPr>
        </p:pic>
        <p:pic>
          <p:nvPicPr>
            <p:cNvPr id="16" name="Picture 15"/>
            <p:cNvPicPr>
              <a:picLocks noChangeAspect="1"/>
            </p:cNvPicPr>
            <p:nvPr/>
          </p:nvPicPr>
          <p:blipFill>
            <a:blip r:embed="rId8"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762000" y="4398150"/>
              <a:ext cx="737032" cy="612000"/>
            </a:xfrm>
            <a:prstGeom prst="rect">
              <a:avLst/>
            </a:prstGeom>
          </p:spPr>
        </p:pic>
        <p:pic>
          <p:nvPicPr>
            <p:cNvPr id="17" name="Picture 16"/>
            <p:cNvPicPr>
              <a:picLocks noChangeAspect="1"/>
            </p:cNvPicPr>
            <p:nvPr/>
          </p:nvPicPr>
          <p:blipFill>
            <a:blip r:embed="rId9" cstate="print">
              <a:clrChange>
                <a:clrFrom>
                  <a:srgbClr val="FFFFFF"/>
                </a:clrFrom>
                <a:clrTo>
                  <a:srgbClr val="FFFFFF">
                    <a:alpha val="0"/>
                  </a:srgbClr>
                </a:clrTo>
              </a:clrChange>
              <a:duotone>
                <a:srgbClr val="4F81BD">
                  <a:shade val="45000"/>
                  <a:satMod val="135000"/>
                </a:srgbClr>
                <a:prstClr val="white"/>
              </a:duotone>
            </a:blip>
            <a:stretch>
              <a:fillRect/>
            </a:stretch>
          </p:blipFill>
          <p:spPr>
            <a:xfrm>
              <a:off x="838200" y="895350"/>
              <a:ext cx="504000" cy="509278"/>
            </a:xfrm>
            <a:prstGeom prst="rect">
              <a:avLst/>
            </a:prstGeom>
          </p:spPr>
        </p:pic>
      </p:grpSp>
      <p:sp>
        <p:nvSpPr>
          <p:cNvPr id="20" name="TextBox 19"/>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www.edureka.co/front-end-web-development</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5948819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a:solidFill>
                <a:prstClr val="white"/>
              </a:solidFill>
              <a:sym typeface="Arial"/>
              <a:rtl val="0"/>
            </a:endParaRPr>
          </a:p>
        </p:txBody>
      </p:sp>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Footer Placeholder 4"/>
          <p:cNvSpPr>
            <a:spLocks noGrp="1"/>
          </p:cNvSpPr>
          <p:nvPr>
            <p:ph type="ftr" sz="quarter" idx="11"/>
          </p:nvPr>
        </p:nvSpPr>
        <p:spPr>
          <a:xfrm>
            <a:off x="636430" y="4826774"/>
            <a:ext cx="6143668" cy="274637"/>
          </a:xfrm>
          <a:prstGeom prst="rect">
            <a:avLst/>
          </a:prstGeom>
        </p:spPr>
        <p:txBody>
          <a:bodyPr/>
          <a:lstStyle>
            <a:lvl1pPr algn="ctr">
              <a:defRPr sz="1000" baseline="0">
                <a:solidFill>
                  <a:schemeClr val="tx1">
                    <a:lumMod val="50000"/>
                    <a:lumOff val="50000"/>
                  </a:schemeClr>
                </a:solidFill>
              </a:defRPr>
            </a:lvl1pPr>
          </a:lstStyle>
          <a:p>
            <a:r>
              <a:rPr lang="en-IN" dirty="0" smtClean="0">
                <a:solidFill>
                  <a:srgbClr val="262626">
                    <a:lumMod val="50000"/>
                    <a:lumOff val="50000"/>
                  </a:srgbClr>
                </a:solidFill>
              </a:rPr>
              <a:t>© Copyright 2015 – </a:t>
            </a:r>
            <a:r>
              <a:rPr lang="en-IN" dirty="0" err="1" smtClean="0">
                <a:solidFill>
                  <a:srgbClr val="262626">
                    <a:lumMod val="50000"/>
                    <a:lumOff val="50000"/>
                  </a:srgbClr>
                </a:solidFill>
              </a:rPr>
              <a:t>Abheri</a:t>
            </a:r>
            <a:r>
              <a:rPr lang="en-IN" dirty="0" smtClean="0">
                <a:solidFill>
                  <a:srgbClr val="262626">
                    <a:lumMod val="50000"/>
                    <a:lumOff val="50000"/>
                  </a:srgbClr>
                </a:solidFill>
              </a:rPr>
              <a:t> Technologies Pvt. Ltd. </a:t>
            </a:r>
            <a:endParaRPr lang="en-IN" dirty="0">
              <a:solidFill>
                <a:srgbClr val="262626">
                  <a:lumMod val="50000"/>
                  <a:lumOff val="50000"/>
                </a:srgbClr>
              </a:solidFill>
            </a:endParaRPr>
          </a:p>
        </p:txBody>
      </p:sp>
      <p:sp>
        <p:nvSpPr>
          <p:cNvPr id="10" name="TextBox 9"/>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www.edureka.co/front-end-web-development</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18585434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Course Topic">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a:solidFill>
                <a:prstClr val="white"/>
              </a:solidFill>
              <a:sym typeface="Arial"/>
              <a:rtl val="0"/>
            </a:endParaRPr>
          </a:p>
        </p:txBody>
      </p:sp>
      <p:sp>
        <p:nvSpPr>
          <p:cNvPr id="6"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Course </a:t>
            </a:r>
            <a:r>
              <a:rPr lang="en-US" sz="1200" dirty="0" err="1"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Url</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Content Placeholder 2"/>
          <p:cNvSpPr>
            <a:spLocks noGrp="1"/>
          </p:cNvSpPr>
          <p:nvPr userDrawn="1"/>
        </p:nvSpPr>
        <p:spPr>
          <a:xfrm>
            <a:off x="517134" y="771550"/>
            <a:ext cx="4373810" cy="380209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1 </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b="1"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Introduction to Pentaho BI Suite</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US" sz="1200" dirty="0" smtClean="0">
              <a:solidFill>
                <a:srgbClr val="00B0F0"/>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2</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Report Designer - Basic</a:t>
            </a:r>
            <a:b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3</a:t>
            </a: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Report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Designer - Advanced</a:t>
            </a: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
            </a:r>
            <a:b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4</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Data Integration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 Introduction</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5 </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Data Integration - Transformation</a:t>
            </a:r>
            <a:b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US" sz="1200" dirty="0">
              <a:solidFill>
                <a:srgbClr val="00B0F0"/>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6</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Data Integration - Job and More</a:t>
            </a:r>
          </a:p>
          <a:p>
            <a:pPr lvl="1">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p:txBody>
      </p:sp>
      <p:sp>
        <p:nvSpPr>
          <p:cNvPr id="10" name="Content Placeholder 2"/>
          <p:cNvSpPr>
            <a:spLocks noGrp="1"/>
          </p:cNvSpPr>
          <p:nvPr userDrawn="1"/>
        </p:nvSpPr>
        <p:spPr>
          <a:xfrm>
            <a:off x="4580404" y="771550"/>
            <a:ext cx="4106416" cy="380209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rgbClr val="0070C0"/>
              </a:buClr>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7</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Pentaho BA Server and User </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Console</a:t>
            </a:r>
            <a:b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b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a:buClr>
                <a:srgbClr val="0070C0"/>
              </a:buClr>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Module 8</a:t>
            </a: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Tahoma" panose="020B0604030504040204" pitchFamily="34" charset="0"/>
              <a:buChar char="»"/>
            </a:pP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Project</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Symbol" panose="05050102010706020507" pitchFamily="18" charset="2"/>
              <a:buChar char="®"/>
            </a:pP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a:buFont typeface="Symbol" panose="05050102010706020507" pitchFamily="18" charset="2"/>
              <a:buChar char="®"/>
            </a:pP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a:p>
            <a:pPr lvl="1">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a:p>
            <a:pPr>
              <a:buFont typeface="Symbol" panose="05050102010706020507" pitchFamily="18" charset="2"/>
              <a:buChar char="®"/>
            </a:pPr>
            <a:endParaRPr lang="en-US" sz="1200" dirty="0" smtClean="0">
              <a:solidFill>
                <a:srgbClr val="262626"/>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9224068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Objective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4767264"/>
            <a:ext cx="2133600" cy="273844"/>
          </a:xfrm>
          <a:prstGeom prst="rect">
            <a:avLst/>
          </a:prstGeom>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endParaRPr>
          </a:p>
        </p:txBody>
      </p:sp>
      <p:pic>
        <p:nvPicPr>
          <p:cNvPr id="3" name="Picture 2"/>
          <p:cNvPicPr>
            <a:picLocks noChangeAspect="1"/>
          </p:cNvPicPr>
          <p:nvPr userDrawn="1"/>
        </p:nvPicPr>
        <p:blipFill>
          <a:blip r:embed="rId3" cstate="print">
            <a:duotone>
              <a:schemeClr val="accent5">
                <a:shade val="45000"/>
                <a:satMod val="135000"/>
              </a:schemeClr>
              <a:prstClr val="white"/>
            </a:duotone>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4229100" y="1128714"/>
            <a:ext cx="4457700" cy="3638550"/>
          </a:xfrm>
          <a:prstGeom prst="rect">
            <a:avLst/>
          </a:prstGeom>
        </p:spPr>
      </p:pic>
      <p:sp>
        <p:nvSpPr>
          <p:cNvPr id="7"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9" name="Shape 13"/>
          <p:cNvSpPr txBox="1"/>
          <p:nvPr userDrawn="1"/>
        </p:nvSpPr>
        <p:spPr>
          <a:xfrm>
            <a:off x="7026471" y="4795837"/>
            <a:ext cx="2117529" cy="276998"/>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Tahoma"/>
              <a:buNone/>
            </a:pPr>
            <a:r>
              <a:rPr lang="en-US" sz="1200" b="0" i="0" u="none" strike="noStrike" cap="none" baseline="0" dirty="0" smtClean="0">
                <a:solidFill>
                  <a:srgbClr val="0070C0"/>
                </a:solidFill>
                <a:latin typeface="Tahoma"/>
                <a:ea typeface="Tahoma"/>
                <a:cs typeface="Tahoma"/>
                <a:sym typeface="Tahoma"/>
              </a:rPr>
              <a:t>www.edureka.co/informatica</a:t>
            </a:r>
            <a:endParaRPr lang="en-US" sz="1200" b="0" i="0" u="none" strike="noStrike" cap="none" baseline="0" dirty="0">
              <a:solidFill>
                <a:srgbClr val="0070C0"/>
              </a:solidFill>
              <a:latin typeface="Tahoma"/>
              <a:ea typeface="Tahoma"/>
              <a:cs typeface="Tahoma"/>
              <a:sym typeface="Tahoma"/>
            </a:endParaRPr>
          </a:p>
        </p:txBody>
      </p:sp>
    </p:spTree>
    <p:extLst>
      <p:ext uri="{BB962C8B-B14F-4D97-AF65-F5344CB8AC3E}">
        <p14:creationId xmlns:p14="http://schemas.microsoft.com/office/powerpoint/2010/main" val="21241624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Objective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4767264"/>
            <a:ext cx="2133600" cy="273844"/>
          </a:xfrm>
          <a:prstGeom prst="rect">
            <a:avLst/>
          </a:prstGeom>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3" name="Picture 2"/>
          <p:cNvPicPr>
            <a:picLocks noChangeAspect="1"/>
          </p:cNvPicPr>
          <p:nvPr userDrawn="1"/>
        </p:nvPicPr>
        <p:blipFill>
          <a:blip r:embed="rId3" cstate="print">
            <a:duotone>
              <a:schemeClr val="accent5">
                <a:shade val="45000"/>
                <a:satMod val="135000"/>
              </a:schemeClr>
              <a:prstClr val="white"/>
            </a:duotone>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4229100" y="1128714"/>
            <a:ext cx="4457700" cy="3638550"/>
          </a:xfrm>
          <a:prstGeom prst="rect">
            <a:avLst/>
          </a:prstGeom>
        </p:spPr>
      </p:pic>
      <p:sp>
        <p:nvSpPr>
          <p:cNvPr id="7" name="TextBox 10"/>
          <p:cNvSpPr txBox="1"/>
          <p:nvPr userDrawn="1"/>
        </p:nvSpPr>
        <p:spPr>
          <a:xfrm>
            <a:off x="34925" y="4795838"/>
            <a:ext cx="1441450" cy="276225"/>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914400">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914400">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Tree>
    <p:extLst>
      <p:ext uri="{BB962C8B-B14F-4D97-AF65-F5344CB8AC3E}">
        <p14:creationId xmlns:p14="http://schemas.microsoft.com/office/powerpoint/2010/main" val="38870151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20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sz="1800" dirty="0">
              <a:solidFill>
                <a:prstClr val="white"/>
              </a:solidFill>
              <a:sym typeface="Arial"/>
              <a:rtl val="0"/>
            </a:endParaRPr>
          </a:p>
        </p:txBody>
      </p:sp>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2" name="TextBox 11"/>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www.edureka.co/front-end-web-development</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3" name="TextBox 2"/>
          <p:cNvSpPr txBox="1"/>
          <p:nvPr userDrawn="1"/>
        </p:nvSpPr>
        <p:spPr>
          <a:xfrm>
            <a:off x="1619672" y="4795838"/>
            <a:ext cx="4903440" cy="261610"/>
          </a:xfrm>
          <a:prstGeom prst="rect">
            <a:avLst/>
          </a:prstGeom>
          <a:noFill/>
        </p:spPr>
        <p:txBody>
          <a:bodyPr wrap="square" rtlCol="0">
            <a:spAutoFit/>
          </a:bodyPr>
          <a:lstStyle/>
          <a:p>
            <a:pPr algn="ctr" defTabSz="914400"/>
            <a:r>
              <a:rPr lang="en-US" sz="1050" kern="0" dirty="0" smtClean="0">
                <a:solidFill>
                  <a:prstClr val="white">
                    <a:lumMod val="50000"/>
                  </a:prstClr>
                </a:solidFill>
                <a:latin typeface="Arial"/>
                <a:cs typeface="Arial"/>
                <a:sym typeface="Arial"/>
                <a:rtl val="0"/>
              </a:rPr>
              <a:t>© Copyright 2015 – </a:t>
            </a:r>
            <a:r>
              <a:rPr lang="en-US" sz="1050" kern="0" dirty="0" err="1" smtClean="0">
                <a:solidFill>
                  <a:prstClr val="white">
                    <a:lumMod val="50000"/>
                  </a:prstClr>
                </a:solidFill>
                <a:latin typeface="Arial"/>
                <a:cs typeface="Arial"/>
                <a:sym typeface="Arial"/>
                <a:rtl val="0"/>
              </a:rPr>
              <a:t>Abheri</a:t>
            </a:r>
            <a:r>
              <a:rPr lang="en-US" sz="1050" kern="0" dirty="0" smtClean="0">
                <a:solidFill>
                  <a:prstClr val="white">
                    <a:lumMod val="50000"/>
                  </a:prstClr>
                </a:solidFill>
                <a:latin typeface="Arial"/>
                <a:cs typeface="Arial"/>
                <a:sym typeface="Arial"/>
                <a:rtl val="0"/>
              </a:rPr>
              <a:t> Technologies Pvt. Ltd. </a:t>
            </a:r>
          </a:p>
        </p:txBody>
      </p:sp>
    </p:spTree>
    <p:extLst>
      <p:ext uri="{BB962C8B-B14F-4D97-AF65-F5344CB8AC3E}">
        <p14:creationId xmlns:p14="http://schemas.microsoft.com/office/powerpoint/2010/main" val="26786250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Lab">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sz="1800" dirty="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4"/>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2" name="TextBox 11"/>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9" name="Rectangle 8"/>
          <p:cNvSpPr/>
          <p:nvPr userDrawn="1"/>
        </p:nvSpPr>
        <p:spPr>
          <a:xfrm>
            <a:off x="4122036" y="2574648"/>
            <a:ext cx="932285" cy="584775"/>
          </a:xfrm>
          <a:prstGeom prst="rect">
            <a:avLst/>
          </a:prstGeom>
        </p:spPr>
        <p:txBody>
          <a:bodyPr wrap="square">
            <a:spAutoFit/>
          </a:bodyPr>
          <a:lstStyle/>
          <a:p>
            <a:pPr algn="ctr"/>
            <a:r>
              <a:rPr lang="en-IN" sz="3200" b="1" dirty="0" smtClean="0">
                <a:solidFill>
                  <a:srgbClr val="0070C0"/>
                </a:solidFill>
                <a:ea typeface="Tahoma" pitchFamily="34" charset="0"/>
                <a:cs typeface="Tahoma" pitchFamily="34" charset="0"/>
                <a:sym typeface="Arial"/>
                <a:rtl val="0"/>
              </a:rPr>
              <a:t>LAB</a:t>
            </a:r>
          </a:p>
        </p:txBody>
      </p:sp>
    </p:spTree>
    <p:extLst>
      <p:ext uri="{BB962C8B-B14F-4D97-AF65-F5344CB8AC3E}">
        <p14:creationId xmlns:p14="http://schemas.microsoft.com/office/powerpoint/2010/main" val="42463686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Annie's Q n A Templat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sz="1800" dirty="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4"/>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grpSp>
        <p:nvGrpSpPr>
          <p:cNvPr id="9" name="Group 4"/>
          <p:cNvGrpSpPr>
            <a:grpSpLocks/>
          </p:cNvGrpSpPr>
          <p:nvPr userDrawn="1"/>
        </p:nvGrpSpPr>
        <p:grpSpPr bwMode="auto">
          <a:xfrm>
            <a:off x="722072" y="2258041"/>
            <a:ext cx="2601913" cy="2371712"/>
            <a:chOff x="684209" y="1762202"/>
            <a:chExt cx="2804581" cy="2175717"/>
          </a:xfrm>
        </p:grpSpPr>
        <p:sp>
          <p:nvSpPr>
            <p:cNvPr id="11" name="object 4"/>
            <p:cNvSpPr>
              <a:spLocks/>
            </p:cNvSpPr>
            <p:nvPr/>
          </p:nvSpPr>
          <p:spPr bwMode="auto">
            <a:xfrm>
              <a:off x="684209" y="1849496"/>
              <a:ext cx="2804581" cy="1965606"/>
            </a:xfrm>
            <a:custGeom>
              <a:avLst/>
              <a:gdLst>
                <a:gd name="T0" fmla="*/ 1259027 w 2804581"/>
                <a:gd name="T1" fmla="*/ 5527 h 1965606"/>
                <a:gd name="T2" fmla="*/ 1051882 w 2804581"/>
                <a:gd name="T3" fmla="*/ 31015 h 1965606"/>
                <a:gd name="T4" fmla="*/ 856487 w 2804581"/>
                <a:gd name="T5" fmla="*/ 77538 h 1965606"/>
                <a:gd name="T6" fmla="*/ 675790 w 2804581"/>
                <a:gd name="T7" fmla="*/ 141719 h 1965606"/>
                <a:gd name="T8" fmla="*/ 509771 w 2804581"/>
                <a:gd name="T9" fmla="*/ 224785 h 1965606"/>
                <a:gd name="T10" fmla="*/ 364346 w 2804581"/>
                <a:gd name="T11" fmla="*/ 322284 h 1965606"/>
                <a:gd name="T12" fmla="*/ 239453 w 2804581"/>
                <a:gd name="T13" fmla="*/ 432988 h 1965606"/>
                <a:gd name="T14" fmla="*/ 138095 w 2804581"/>
                <a:gd name="T15" fmla="*/ 555899 h 1965606"/>
                <a:gd name="T16" fmla="*/ 63172 w 2804581"/>
                <a:gd name="T17" fmla="*/ 689895 h 1965606"/>
                <a:gd name="T18" fmla="*/ 16159 w 2804581"/>
                <a:gd name="T19" fmla="*/ 832751 h 1965606"/>
                <a:gd name="T20" fmla="*/ 0 w 2804581"/>
                <a:gd name="T21" fmla="*/ 982239 h 1965606"/>
                <a:gd name="T22" fmla="*/ 16159 w 2804581"/>
                <a:gd name="T23" fmla="*/ 1131743 h 1965606"/>
                <a:gd name="T24" fmla="*/ 63172 w 2804581"/>
                <a:gd name="T25" fmla="*/ 1274599 h 1965606"/>
                <a:gd name="T26" fmla="*/ 138095 w 2804581"/>
                <a:gd name="T27" fmla="*/ 1408595 h 1965606"/>
                <a:gd name="T28" fmla="*/ 239453 w 2804581"/>
                <a:gd name="T29" fmla="*/ 1532611 h 1965606"/>
                <a:gd name="T30" fmla="*/ 364346 w 2804581"/>
                <a:gd name="T31" fmla="*/ 1643361 h 1965606"/>
                <a:gd name="T32" fmla="*/ 509771 w 2804581"/>
                <a:gd name="T33" fmla="*/ 1740799 h 1965606"/>
                <a:gd name="T34" fmla="*/ 675790 w 2804581"/>
                <a:gd name="T35" fmla="*/ 1823865 h 1965606"/>
                <a:gd name="T36" fmla="*/ 856487 w 2804581"/>
                <a:gd name="T37" fmla="*/ 1888092 h 1965606"/>
                <a:gd name="T38" fmla="*/ 1051882 w 2804581"/>
                <a:gd name="T39" fmla="*/ 1934600 h 1965606"/>
                <a:gd name="T40" fmla="*/ 1259027 w 2804581"/>
                <a:gd name="T41" fmla="*/ 1960069 h 1965606"/>
                <a:gd name="T42" fmla="*/ 1474975 w 2804581"/>
                <a:gd name="T43" fmla="*/ 1964499 h 1965606"/>
                <a:gd name="T44" fmla="*/ 1685068 w 2804581"/>
                <a:gd name="T45" fmla="*/ 1945673 h 1965606"/>
                <a:gd name="T46" fmla="*/ 1884864 w 2804581"/>
                <a:gd name="T47" fmla="*/ 1905811 h 1965606"/>
                <a:gd name="T48" fmla="*/ 2071518 w 2804581"/>
                <a:gd name="T49" fmla="*/ 1847112 h 1965606"/>
                <a:gd name="T50" fmla="*/ 2294651 w 2804581"/>
                <a:gd name="T51" fmla="*/ 1740799 h 1965606"/>
                <a:gd name="T52" fmla="*/ 2440199 w 2804581"/>
                <a:gd name="T53" fmla="*/ 1643361 h 1965606"/>
                <a:gd name="T54" fmla="*/ 2565072 w 2804581"/>
                <a:gd name="T55" fmla="*/ 1532611 h 1965606"/>
                <a:gd name="T56" fmla="*/ 2666403 w 2804581"/>
                <a:gd name="T57" fmla="*/ 1408595 h 1965606"/>
                <a:gd name="T58" fmla="*/ 2741326 w 2804581"/>
                <a:gd name="T59" fmla="*/ 1274599 h 1965606"/>
                <a:gd name="T60" fmla="*/ 2788409 w 2804581"/>
                <a:gd name="T61" fmla="*/ 1131743 h 1965606"/>
                <a:gd name="T62" fmla="*/ 2804581 w 2804581"/>
                <a:gd name="T63" fmla="*/ 982239 h 1965606"/>
                <a:gd name="T64" fmla="*/ 2788409 w 2804581"/>
                <a:gd name="T65" fmla="*/ 832751 h 1965606"/>
                <a:gd name="T66" fmla="*/ 2741326 w 2804581"/>
                <a:gd name="T67" fmla="*/ 689895 h 1965606"/>
                <a:gd name="T68" fmla="*/ 2666403 w 2804581"/>
                <a:gd name="T69" fmla="*/ 555899 h 1965606"/>
                <a:gd name="T70" fmla="*/ 2565072 w 2804581"/>
                <a:gd name="T71" fmla="*/ 432988 h 1965606"/>
                <a:gd name="T72" fmla="*/ 2440199 w 2804581"/>
                <a:gd name="T73" fmla="*/ 322285 h 1965606"/>
                <a:gd name="T74" fmla="*/ 2294651 w 2804581"/>
                <a:gd name="T75" fmla="*/ 224785 h 1965606"/>
                <a:gd name="T76" fmla="*/ 2130269 w 2804581"/>
                <a:gd name="T77" fmla="*/ 141719 h 1965606"/>
                <a:gd name="T78" fmla="*/ 1948037 w 2804581"/>
                <a:gd name="T79" fmla="*/ 77538 h 1965606"/>
                <a:gd name="T80" fmla="*/ 1752642 w 2804581"/>
                <a:gd name="T81" fmla="*/ 31015 h 1965606"/>
                <a:gd name="T82" fmla="*/ 1546971 w 2804581"/>
                <a:gd name="T83" fmla="*/ 5527 h 1965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04581" h="1965606">
                  <a:moveTo>
                    <a:pt x="1402999" y="0"/>
                  </a:moveTo>
                  <a:lnTo>
                    <a:pt x="1331003" y="1074"/>
                  </a:lnTo>
                  <a:lnTo>
                    <a:pt x="1259027" y="5527"/>
                  </a:lnTo>
                  <a:lnTo>
                    <a:pt x="1188505" y="11055"/>
                  </a:lnTo>
                  <a:lnTo>
                    <a:pt x="1119457" y="19960"/>
                  </a:lnTo>
                  <a:lnTo>
                    <a:pt x="1051882" y="31015"/>
                  </a:lnTo>
                  <a:lnTo>
                    <a:pt x="985761" y="44220"/>
                  </a:lnTo>
                  <a:lnTo>
                    <a:pt x="919660" y="59727"/>
                  </a:lnTo>
                  <a:lnTo>
                    <a:pt x="856487" y="77538"/>
                  </a:lnTo>
                  <a:lnTo>
                    <a:pt x="794788" y="96270"/>
                  </a:lnTo>
                  <a:lnTo>
                    <a:pt x="734542" y="118534"/>
                  </a:lnTo>
                  <a:lnTo>
                    <a:pt x="675790" y="141719"/>
                  </a:lnTo>
                  <a:lnTo>
                    <a:pt x="618492" y="167207"/>
                  </a:lnTo>
                  <a:lnTo>
                    <a:pt x="562668" y="194844"/>
                  </a:lnTo>
                  <a:lnTo>
                    <a:pt x="509771" y="224785"/>
                  </a:lnTo>
                  <a:lnTo>
                    <a:pt x="459822" y="254726"/>
                  </a:lnTo>
                  <a:lnTo>
                    <a:pt x="411347" y="287891"/>
                  </a:lnTo>
                  <a:lnTo>
                    <a:pt x="364346" y="322284"/>
                  </a:lnTo>
                  <a:lnTo>
                    <a:pt x="320272" y="357753"/>
                  </a:lnTo>
                  <a:lnTo>
                    <a:pt x="279126" y="394296"/>
                  </a:lnTo>
                  <a:lnTo>
                    <a:pt x="239453" y="432988"/>
                  </a:lnTo>
                  <a:lnTo>
                    <a:pt x="202736" y="472909"/>
                  </a:lnTo>
                  <a:lnTo>
                    <a:pt x="168947" y="513751"/>
                  </a:lnTo>
                  <a:lnTo>
                    <a:pt x="138095" y="555899"/>
                  </a:lnTo>
                  <a:lnTo>
                    <a:pt x="110183" y="600196"/>
                  </a:lnTo>
                  <a:lnTo>
                    <a:pt x="85207" y="644493"/>
                  </a:lnTo>
                  <a:lnTo>
                    <a:pt x="63172" y="689895"/>
                  </a:lnTo>
                  <a:lnTo>
                    <a:pt x="44072" y="736403"/>
                  </a:lnTo>
                  <a:lnTo>
                    <a:pt x="27913" y="784016"/>
                  </a:lnTo>
                  <a:lnTo>
                    <a:pt x="16159" y="832751"/>
                  </a:lnTo>
                  <a:lnTo>
                    <a:pt x="7345" y="881470"/>
                  </a:lnTo>
                  <a:lnTo>
                    <a:pt x="1469" y="931309"/>
                  </a:lnTo>
                  <a:lnTo>
                    <a:pt x="0" y="982239"/>
                  </a:lnTo>
                  <a:lnTo>
                    <a:pt x="1469" y="1033185"/>
                  </a:lnTo>
                  <a:lnTo>
                    <a:pt x="7345" y="1083024"/>
                  </a:lnTo>
                  <a:lnTo>
                    <a:pt x="16159" y="1131743"/>
                  </a:lnTo>
                  <a:lnTo>
                    <a:pt x="27913" y="1180462"/>
                  </a:lnTo>
                  <a:lnTo>
                    <a:pt x="44072" y="1228091"/>
                  </a:lnTo>
                  <a:lnTo>
                    <a:pt x="63172" y="1274599"/>
                  </a:lnTo>
                  <a:lnTo>
                    <a:pt x="85207" y="1321107"/>
                  </a:lnTo>
                  <a:lnTo>
                    <a:pt x="110183" y="1365404"/>
                  </a:lnTo>
                  <a:lnTo>
                    <a:pt x="138095" y="1408595"/>
                  </a:lnTo>
                  <a:lnTo>
                    <a:pt x="168947" y="1451771"/>
                  </a:lnTo>
                  <a:lnTo>
                    <a:pt x="202736" y="1492752"/>
                  </a:lnTo>
                  <a:lnTo>
                    <a:pt x="239453" y="1532611"/>
                  </a:lnTo>
                  <a:lnTo>
                    <a:pt x="279126" y="1571381"/>
                  </a:lnTo>
                  <a:lnTo>
                    <a:pt x="320272" y="1607924"/>
                  </a:lnTo>
                  <a:lnTo>
                    <a:pt x="364346" y="1643361"/>
                  </a:lnTo>
                  <a:lnTo>
                    <a:pt x="411347" y="1677678"/>
                  </a:lnTo>
                  <a:lnTo>
                    <a:pt x="459822" y="1710904"/>
                  </a:lnTo>
                  <a:lnTo>
                    <a:pt x="509771" y="1740799"/>
                  </a:lnTo>
                  <a:lnTo>
                    <a:pt x="562668" y="1770709"/>
                  </a:lnTo>
                  <a:lnTo>
                    <a:pt x="618492" y="1797287"/>
                  </a:lnTo>
                  <a:lnTo>
                    <a:pt x="675790" y="1823865"/>
                  </a:lnTo>
                  <a:lnTo>
                    <a:pt x="734542" y="1847112"/>
                  </a:lnTo>
                  <a:lnTo>
                    <a:pt x="794788" y="1869268"/>
                  </a:lnTo>
                  <a:lnTo>
                    <a:pt x="856487" y="1888092"/>
                  </a:lnTo>
                  <a:lnTo>
                    <a:pt x="919660" y="1905811"/>
                  </a:lnTo>
                  <a:lnTo>
                    <a:pt x="985761" y="1921311"/>
                  </a:lnTo>
                  <a:lnTo>
                    <a:pt x="1051882" y="1934600"/>
                  </a:lnTo>
                  <a:lnTo>
                    <a:pt x="1119457" y="1945673"/>
                  </a:lnTo>
                  <a:lnTo>
                    <a:pt x="1188505" y="1954533"/>
                  </a:lnTo>
                  <a:lnTo>
                    <a:pt x="1259027" y="1960069"/>
                  </a:lnTo>
                  <a:lnTo>
                    <a:pt x="1331003" y="1964499"/>
                  </a:lnTo>
                  <a:lnTo>
                    <a:pt x="1402999" y="1965606"/>
                  </a:lnTo>
                  <a:lnTo>
                    <a:pt x="1474975" y="1964499"/>
                  </a:lnTo>
                  <a:lnTo>
                    <a:pt x="1546971" y="1960069"/>
                  </a:lnTo>
                  <a:lnTo>
                    <a:pt x="1616020" y="1954533"/>
                  </a:lnTo>
                  <a:lnTo>
                    <a:pt x="1685068" y="1945673"/>
                  </a:lnTo>
                  <a:lnTo>
                    <a:pt x="1752642" y="1934600"/>
                  </a:lnTo>
                  <a:lnTo>
                    <a:pt x="1820217" y="1921311"/>
                  </a:lnTo>
                  <a:lnTo>
                    <a:pt x="1884864" y="1905811"/>
                  </a:lnTo>
                  <a:lnTo>
                    <a:pt x="1948037" y="1888092"/>
                  </a:lnTo>
                  <a:lnTo>
                    <a:pt x="2011190" y="1869268"/>
                  </a:lnTo>
                  <a:lnTo>
                    <a:pt x="2071518" y="1847112"/>
                  </a:lnTo>
                  <a:lnTo>
                    <a:pt x="2130269" y="1823865"/>
                  </a:lnTo>
                  <a:lnTo>
                    <a:pt x="2241836" y="1770709"/>
                  </a:lnTo>
                  <a:lnTo>
                    <a:pt x="2294651" y="1740799"/>
                  </a:lnTo>
                  <a:lnTo>
                    <a:pt x="2344600" y="1710904"/>
                  </a:lnTo>
                  <a:lnTo>
                    <a:pt x="2394549" y="1677678"/>
                  </a:lnTo>
                  <a:lnTo>
                    <a:pt x="2440199" y="1643361"/>
                  </a:lnTo>
                  <a:lnTo>
                    <a:pt x="2484212" y="1607924"/>
                  </a:lnTo>
                  <a:lnTo>
                    <a:pt x="2526791" y="1571381"/>
                  </a:lnTo>
                  <a:lnTo>
                    <a:pt x="2565072" y="1532611"/>
                  </a:lnTo>
                  <a:lnTo>
                    <a:pt x="2601715" y="1492752"/>
                  </a:lnTo>
                  <a:lnTo>
                    <a:pt x="2635492" y="1451771"/>
                  </a:lnTo>
                  <a:lnTo>
                    <a:pt x="2666403" y="1408595"/>
                  </a:lnTo>
                  <a:lnTo>
                    <a:pt x="2694243" y="1365404"/>
                  </a:lnTo>
                  <a:lnTo>
                    <a:pt x="2719218" y="1321107"/>
                  </a:lnTo>
                  <a:lnTo>
                    <a:pt x="2741326" y="1274599"/>
                  </a:lnTo>
                  <a:lnTo>
                    <a:pt x="2760364" y="1228091"/>
                  </a:lnTo>
                  <a:lnTo>
                    <a:pt x="2776536" y="1180462"/>
                  </a:lnTo>
                  <a:lnTo>
                    <a:pt x="2788409" y="1131743"/>
                  </a:lnTo>
                  <a:lnTo>
                    <a:pt x="2797212" y="1083024"/>
                  </a:lnTo>
                  <a:lnTo>
                    <a:pt x="2802944" y="1033185"/>
                  </a:lnTo>
                  <a:lnTo>
                    <a:pt x="2804581" y="982239"/>
                  </a:lnTo>
                  <a:lnTo>
                    <a:pt x="2802944" y="931309"/>
                  </a:lnTo>
                  <a:lnTo>
                    <a:pt x="2797212" y="881470"/>
                  </a:lnTo>
                  <a:lnTo>
                    <a:pt x="2788409" y="832751"/>
                  </a:lnTo>
                  <a:lnTo>
                    <a:pt x="2776536" y="784016"/>
                  </a:lnTo>
                  <a:lnTo>
                    <a:pt x="2760364" y="736403"/>
                  </a:lnTo>
                  <a:lnTo>
                    <a:pt x="2741326" y="689895"/>
                  </a:lnTo>
                  <a:lnTo>
                    <a:pt x="2719218" y="644493"/>
                  </a:lnTo>
                  <a:lnTo>
                    <a:pt x="2694243" y="600196"/>
                  </a:lnTo>
                  <a:lnTo>
                    <a:pt x="2666403" y="555899"/>
                  </a:lnTo>
                  <a:lnTo>
                    <a:pt x="2635492" y="513752"/>
                  </a:lnTo>
                  <a:lnTo>
                    <a:pt x="2601715" y="472909"/>
                  </a:lnTo>
                  <a:lnTo>
                    <a:pt x="2565072" y="432988"/>
                  </a:lnTo>
                  <a:lnTo>
                    <a:pt x="2526791" y="394296"/>
                  </a:lnTo>
                  <a:lnTo>
                    <a:pt x="2484212" y="357753"/>
                  </a:lnTo>
                  <a:lnTo>
                    <a:pt x="2440199" y="322285"/>
                  </a:lnTo>
                  <a:lnTo>
                    <a:pt x="2394549" y="287891"/>
                  </a:lnTo>
                  <a:lnTo>
                    <a:pt x="2344600" y="254726"/>
                  </a:lnTo>
                  <a:lnTo>
                    <a:pt x="2294651" y="224785"/>
                  </a:lnTo>
                  <a:lnTo>
                    <a:pt x="2241836" y="194845"/>
                  </a:lnTo>
                  <a:lnTo>
                    <a:pt x="2185950" y="167207"/>
                  </a:lnTo>
                  <a:lnTo>
                    <a:pt x="2130269" y="141719"/>
                  </a:lnTo>
                  <a:lnTo>
                    <a:pt x="2071518" y="118534"/>
                  </a:lnTo>
                  <a:lnTo>
                    <a:pt x="2011190" y="96270"/>
                  </a:lnTo>
                  <a:lnTo>
                    <a:pt x="1948037" y="77538"/>
                  </a:lnTo>
                  <a:lnTo>
                    <a:pt x="1884864" y="59727"/>
                  </a:lnTo>
                  <a:lnTo>
                    <a:pt x="1820217" y="44220"/>
                  </a:lnTo>
                  <a:lnTo>
                    <a:pt x="1752642" y="31015"/>
                  </a:lnTo>
                  <a:lnTo>
                    <a:pt x="1685068" y="19960"/>
                  </a:lnTo>
                  <a:lnTo>
                    <a:pt x="1616020" y="11055"/>
                  </a:lnTo>
                  <a:lnTo>
                    <a:pt x="1546971" y="5527"/>
                  </a:lnTo>
                  <a:lnTo>
                    <a:pt x="1474975" y="1074"/>
                  </a:lnTo>
                  <a:lnTo>
                    <a:pt x="1402999" y="0"/>
                  </a:lnTo>
                  <a:close/>
                </a:path>
              </a:pathLst>
            </a:custGeom>
            <a:solidFill>
              <a:srgbClr val="F7F816"/>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685783"/>
              <a:endParaRPr lang="en-IN" sz="1800" dirty="0">
                <a:solidFill>
                  <a:srgbClr val="262626"/>
                </a:solidFill>
                <a:cs typeface="Arial"/>
                <a:sym typeface="Arial"/>
                <a:rtl val="0"/>
              </a:endParaRPr>
            </a:p>
          </p:txBody>
        </p:sp>
        <p:sp>
          <p:nvSpPr>
            <p:cNvPr id="13" name="object 5"/>
            <p:cNvSpPr>
              <a:spLocks noChangeArrowheads="1"/>
            </p:cNvSpPr>
            <p:nvPr/>
          </p:nvSpPr>
          <p:spPr bwMode="auto">
            <a:xfrm>
              <a:off x="943438" y="1762202"/>
              <a:ext cx="2033679" cy="2175717"/>
            </a:xfrm>
            <a:prstGeom prst="rect">
              <a:avLst/>
            </a:prstGeom>
            <a:blipFill dpi="0" rotWithShape="1">
              <a:blip r:embed="rId4" cstate="print"/>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685783"/>
              <a:endParaRPr lang="en-US" sz="1800" dirty="0">
                <a:solidFill>
                  <a:srgbClr val="262626"/>
                </a:solidFill>
                <a:sym typeface="Arial"/>
                <a:rtl val="0"/>
              </a:endParaRPr>
            </a:p>
          </p:txBody>
        </p:sp>
      </p:grpSp>
      <p:sp>
        <p:nvSpPr>
          <p:cNvPr id="15" name="TextBox 14"/>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29222504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Annie's intro only in module 1">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sz="1800" dirty="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4"/>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grpSp>
        <p:nvGrpSpPr>
          <p:cNvPr id="9" name="Group 4"/>
          <p:cNvGrpSpPr>
            <a:grpSpLocks/>
          </p:cNvGrpSpPr>
          <p:nvPr userDrawn="1"/>
        </p:nvGrpSpPr>
        <p:grpSpPr bwMode="auto">
          <a:xfrm>
            <a:off x="722072" y="2258041"/>
            <a:ext cx="2601913" cy="2371712"/>
            <a:chOff x="684209" y="1762202"/>
            <a:chExt cx="2804581" cy="2175717"/>
          </a:xfrm>
        </p:grpSpPr>
        <p:sp>
          <p:nvSpPr>
            <p:cNvPr id="11" name="object 4"/>
            <p:cNvSpPr>
              <a:spLocks/>
            </p:cNvSpPr>
            <p:nvPr/>
          </p:nvSpPr>
          <p:spPr bwMode="auto">
            <a:xfrm>
              <a:off x="684209" y="1849496"/>
              <a:ext cx="2804581" cy="1965606"/>
            </a:xfrm>
            <a:custGeom>
              <a:avLst/>
              <a:gdLst>
                <a:gd name="T0" fmla="*/ 1259027 w 2804581"/>
                <a:gd name="T1" fmla="*/ 5527 h 1965606"/>
                <a:gd name="T2" fmla="*/ 1051882 w 2804581"/>
                <a:gd name="T3" fmla="*/ 31015 h 1965606"/>
                <a:gd name="T4" fmla="*/ 856487 w 2804581"/>
                <a:gd name="T5" fmla="*/ 77538 h 1965606"/>
                <a:gd name="T6" fmla="*/ 675790 w 2804581"/>
                <a:gd name="T7" fmla="*/ 141719 h 1965606"/>
                <a:gd name="T8" fmla="*/ 509771 w 2804581"/>
                <a:gd name="T9" fmla="*/ 224785 h 1965606"/>
                <a:gd name="T10" fmla="*/ 364346 w 2804581"/>
                <a:gd name="T11" fmla="*/ 322284 h 1965606"/>
                <a:gd name="T12" fmla="*/ 239453 w 2804581"/>
                <a:gd name="T13" fmla="*/ 432988 h 1965606"/>
                <a:gd name="T14" fmla="*/ 138095 w 2804581"/>
                <a:gd name="T15" fmla="*/ 555899 h 1965606"/>
                <a:gd name="T16" fmla="*/ 63172 w 2804581"/>
                <a:gd name="T17" fmla="*/ 689895 h 1965606"/>
                <a:gd name="T18" fmla="*/ 16159 w 2804581"/>
                <a:gd name="T19" fmla="*/ 832751 h 1965606"/>
                <a:gd name="T20" fmla="*/ 0 w 2804581"/>
                <a:gd name="T21" fmla="*/ 982239 h 1965606"/>
                <a:gd name="T22" fmla="*/ 16159 w 2804581"/>
                <a:gd name="T23" fmla="*/ 1131743 h 1965606"/>
                <a:gd name="T24" fmla="*/ 63172 w 2804581"/>
                <a:gd name="T25" fmla="*/ 1274599 h 1965606"/>
                <a:gd name="T26" fmla="*/ 138095 w 2804581"/>
                <a:gd name="T27" fmla="*/ 1408595 h 1965606"/>
                <a:gd name="T28" fmla="*/ 239453 w 2804581"/>
                <a:gd name="T29" fmla="*/ 1532611 h 1965606"/>
                <a:gd name="T30" fmla="*/ 364346 w 2804581"/>
                <a:gd name="T31" fmla="*/ 1643361 h 1965606"/>
                <a:gd name="T32" fmla="*/ 509771 w 2804581"/>
                <a:gd name="T33" fmla="*/ 1740799 h 1965606"/>
                <a:gd name="T34" fmla="*/ 675790 w 2804581"/>
                <a:gd name="T35" fmla="*/ 1823865 h 1965606"/>
                <a:gd name="T36" fmla="*/ 856487 w 2804581"/>
                <a:gd name="T37" fmla="*/ 1888092 h 1965606"/>
                <a:gd name="T38" fmla="*/ 1051882 w 2804581"/>
                <a:gd name="T39" fmla="*/ 1934600 h 1965606"/>
                <a:gd name="T40" fmla="*/ 1259027 w 2804581"/>
                <a:gd name="T41" fmla="*/ 1960069 h 1965606"/>
                <a:gd name="T42" fmla="*/ 1474975 w 2804581"/>
                <a:gd name="T43" fmla="*/ 1964499 h 1965606"/>
                <a:gd name="T44" fmla="*/ 1685068 w 2804581"/>
                <a:gd name="T45" fmla="*/ 1945673 h 1965606"/>
                <a:gd name="T46" fmla="*/ 1884864 w 2804581"/>
                <a:gd name="T47" fmla="*/ 1905811 h 1965606"/>
                <a:gd name="T48" fmla="*/ 2071518 w 2804581"/>
                <a:gd name="T49" fmla="*/ 1847112 h 1965606"/>
                <a:gd name="T50" fmla="*/ 2294651 w 2804581"/>
                <a:gd name="T51" fmla="*/ 1740799 h 1965606"/>
                <a:gd name="T52" fmla="*/ 2440199 w 2804581"/>
                <a:gd name="T53" fmla="*/ 1643361 h 1965606"/>
                <a:gd name="T54" fmla="*/ 2565072 w 2804581"/>
                <a:gd name="T55" fmla="*/ 1532611 h 1965606"/>
                <a:gd name="T56" fmla="*/ 2666403 w 2804581"/>
                <a:gd name="T57" fmla="*/ 1408595 h 1965606"/>
                <a:gd name="T58" fmla="*/ 2741326 w 2804581"/>
                <a:gd name="T59" fmla="*/ 1274599 h 1965606"/>
                <a:gd name="T60" fmla="*/ 2788409 w 2804581"/>
                <a:gd name="T61" fmla="*/ 1131743 h 1965606"/>
                <a:gd name="T62" fmla="*/ 2804581 w 2804581"/>
                <a:gd name="T63" fmla="*/ 982239 h 1965606"/>
                <a:gd name="T64" fmla="*/ 2788409 w 2804581"/>
                <a:gd name="T65" fmla="*/ 832751 h 1965606"/>
                <a:gd name="T66" fmla="*/ 2741326 w 2804581"/>
                <a:gd name="T67" fmla="*/ 689895 h 1965606"/>
                <a:gd name="T68" fmla="*/ 2666403 w 2804581"/>
                <a:gd name="T69" fmla="*/ 555899 h 1965606"/>
                <a:gd name="T70" fmla="*/ 2565072 w 2804581"/>
                <a:gd name="T71" fmla="*/ 432988 h 1965606"/>
                <a:gd name="T72" fmla="*/ 2440199 w 2804581"/>
                <a:gd name="T73" fmla="*/ 322285 h 1965606"/>
                <a:gd name="T74" fmla="*/ 2294651 w 2804581"/>
                <a:gd name="T75" fmla="*/ 224785 h 1965606"/>
                <a:gd name="T76" fmla="*/ 2130269 w 2804581"/>
                <a:gd name="T77" fmla="*/ 141719 h 1965606"/>
                <a:gd name="T78" fmla="*/ 1948037 w 2804581"/>
                <a:gd name="T79" fmla="*/ 77538 h 1965606"/>
                <a:gd name="T80" fmla="*/ 1752642 w 2804581"/>
                <a:gd name="T81" fmla="*/ 31015 h 1965606"/>
                <a:gd name="T82" fmla="*/ 1546971 w 2804581"/>
                <a:gd name="T83" fmla="*/ 5527 h 1965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04581" h="1965606">
                  <a:moveTo>
                    <a:pt x="1402999" y="0"/>
                  </a:moveTo>
                  <a:lnTo>
                    <a:pt x="1331003" y="1074"/>
                  </a:lnTo>
                  <a:lnTo>
                    <a:pt x="1259027" y="5527"/>
                  </a:lnTo>
                  <a:lnTo>
                    <a:pt x="1188505" y="11055"/>
                  </a:lnTo>
                  <a:lnTo>
                    <a:pt x="1119457" y="19960"/>
                  </a:lnTo>
                  <a:lnTo>
                    <a:pt x="1051882" y="31015"/>
                  </a:lnTo>
                  <a:lnTo>
                    <a:pt x="985761" y="44220"/>
                  </a:lnTo>
                  <a:lnTo>
                    <a:pt x="919660" y="59727"/>
                  </a:lnTo>
                  <a:lnTo>
                    <a:pt x="856487" y="77538"/>
                  </a:lnTo>
                  <a:lnTo>
                    <a:pt x="794788" y="96270"/>
                  </a:lnTo>
                  <a:lnTo>
                    <a:pt x="734542" y="118534"/>
                  </a:lnTo>
                  <a:lnTo>
                    <a:pt x="675790" y="141719"/>
                  </a:lnTo>
                  <a:lnTo>
                    <a:pt x="618492" y="167207"/>
                  </a:lnTo>
                  <a:lnTo>
                    <a:pt x="562668" y="194844"/>
                  </a:lnTo>
                  <a:lnTo>
                    <a:pt x="509771" y="224785"/>
                  </a:lnTo>
                  <a:lnTo>
                    <a:pt x="459822" y="254726"/>
                  </a:lnTo>
                  <a:lnTo>
                    <a:pt x="411347" y="287891"/>
                  </a:lnTo>
                  <a:lnTo>
                    <a:pt x="364346" y="322284"/>
                  </a:lnTo>
                  <a:lnTo>
                    <a:pt x="320272" y="357753"/>
                  </a:lnTo>
                  <a:lnTo>
                    <a:pt x="279126" y="394296"/>
                  </a:lnTo>
                  <a:lnTo>
                    <a:pt x="239453" y="432988"/>
                  </a:lnTo>
                  <a:lnTo>
                    <a:pt x="202736" y="472909"/>
                  </a:lnTo>
                  <a:lnTo>
                    <a:pt x="168947" y="513751"/>
                  </a:lnTo>
                  <a:lnTo>
                    <a:pt x="138095" y="555899"/>
                  </a:lnTo>
                  <a:lnTo>
                    <a:pt x="110183" y="600196"/>
                  </a:lnTo>
                  <a:lnTo>
                    <a:pt x="85207" y="644493"/>
                  </a:lnTo>
                  <a:lnTo>
                    <a:pt x="63172" y="689895"/>
                  </a:lnTo>
                  <a:lnTo>
                    <a:pt x="44072" y="736403"/>
                  </a:lnTo>
                  <a:lnTo>
                    <a:pt x="27913" y="784016"/>
                  </a:lnTo>
                  <a:lnTo>
                    <a:pt x="16159" y="832751"/>
                  </a:lnTo>
                  <a:lnTo>
                    <a:pt x="7345" y="881470"/>
                  </a:lnTo>
                  <a:lnTo>
                    <a:pt x="1469" y="931309"/>
                  </a:lnTo>
                  <a:lnTo>
                    <a:pt x="0" y="982239"/>
                  </a:lnTo>
                  <a:lnTo>
                    <a:pt x="1469" y="1033185"/>
                  </a:lnTo>
                  <a:lnTo>
                    <a:pt x="7345" y="1083024"/>
                  </a:lnTo>
                  <a:lnTo>
                    <a:pt x="16159" y="1131743"/>
                  </a:lnTo>
                  <a:lnTo>
                    <a:pt x="27913" y="1180462"/>
                  </a:lnTo>
                  <a:lnTo>
                    <a:pt x="44072" y="1228091"/>
                  </a:lnTo>
                  <a:lnTo>
                    <a:pt x="63172" y="1274599"/>
                  </a:lnTo>
                  <a:lnTo>
                    <a:pt x="85207" y="1321107"/>
                  </a:lnTo>
                  <a:lnTo>
                    <a:pt x="110183" y="1365404"/>
                  </a:lnTo>
                  <a:lnTo>
                    <a:pt x="138095" y="1408595"/>
                  </a:lnTo>
                  <a:lnTo>
                    <a:pt x="168947" y="1451771"/>
                  </a:lnTo>
                  <a:lnTo>
                    <a:pt x="202736" y="1492752"/>
                  </a:lnTo>
                  <a:lnTo>
                    <a:pt x="239453" y="1532611"/>
                  </a:lnTo>
                  <a:lnTo>
                    <a:pt x="279126" y="1571381"/>
                  </a:lnTo>
                  <a:lnTo>
                    <a:pt x="320272" y="1607924"/>
                  </a:lnTo>
                  <a:lnTo>
                    <a:pt x="364346" y="1643361"/>
                  </a:lnTo>
                  <a:lnTo>
                    <a:pt x="411347" y="1677678"/>
                  </a:lnTo>
                  <a:lnTo>
                    <a:pt x="459822" y="1710904"/>
                  </a:lnTo>
                  <a:lnTo>
                    <a:pt x="509771" y="1740799"/>
                  </a:lnTo>
                  <a:lnTo>
                    <a:pt x="562668" y="1770709"/>
                  </a:lnTo>
                  <a:lnTo>
                    <a:pt x="618492" y="1797287"/>
                  </a:lnTo>
                  <a:lnTo>
                    <a:pt x="675790" y="1823865"/>
                  </a:lnTo>
                  <a:lnTo>
                    <a:pt x="734542" y="1847112"/>
                  </a:lnTo>
                  <a:lnTo>
                    <a:pt x="794788" y="1869268"/>
                  </a:lnTo>
                  <a:lnTo>
                    <a:pt x="856487" y="1888092"/>
                  </a:lnTo>
                  <a:lnTo>
                    <a:pt x="919660" y="1905811"/>
                  </a:lnTo>
                  <a:lnTo>
                    <a:pt x="985761" y="1921311"/>
                  </a:lnTo>
                  <a:lnTo>
                    <a:pt x="1051882" y="1934600"/>
                  </a:lnTo>
                  <a:lnTo>
                    <a:pt x="1119457" y="1945673"/>
                  </a:lnTo>
                  <a:lnTo>
                    <a:pt x="1188505" y="1954533"/>
                  </a:lnTo>
                  <a:lnTo>
                    <a:pt x="1259027" y="1960069"/>
                  </a:lnTo>
                  <a:lnTo>
                    <a:pt x="1331003" y="1964499"/>
                  </a:lnTo>
                  <a:lnTo>
                    <a:pt x="1402999" y="1965606"/>
                  </a:lnTo>
                  <a:lnTo>
                    <a:pt x="1474975" y="1964499"/>
                  </a:lnTo>
                  <a:lnTo>
                    <a:pt x="1546971" y="1960069"/>
                  </a:lnTo>
                  <a:lnTo>
                    <a:pt x="1616020" y="1954533"/>
                  </a:lnTo>
                  <a:lnTo>
                    <a:pt x="1685068" y="1945673"/>
                  </a:lnTo>
                  <a:lnTo>
                    <a:pt x="1752642" y="1934600"/>
                  </a:lnTo>
                  <a:lnTo>
                    <a:pt x="1820217" y="1921311"/>
                  </a:lnTo>
                  <a:lnTo>
                    <a:pt x="1884864" y="1905811"/>
                  </a:lnTo>
                  <a:lnTo>
                    <a:pt x="1948037" y="1888092"/>
                  </a:lnTo>
                  <a:lnTo>
                    <a:pt x="2011190" y="1869268"/>
                  </a:lnTo>
                  <a:lnTo>
                    <a:pt x="2071518" y="1847112"/>
                  </a:lnTo>
                  <a:lnTo>
                    <a:pt x="2130269" y="1823865"/>
                  </a:lnTo>
                  <a:lnTo>
                    <a:pt x="2241836" y="1770709"/>
                  </a:lnTo>
                  <a:lnTo>
                    <a:pt x="2294651" y="1740799"/>
                  </a:lnTo>
                  <a:lnTo>
                    <a:pt x="2344600" y="1710904"/>
                  </a:lnTo>
                  <a:lnTo>
                    <a:pt x="2394549" y="1677678"/>
                  </a:lnTo>
                  <a:lnTo>
                    <a:pt x="2440199" y="1643361"/>
                  </a:lnTo>
                  <a:lnTo>
                    <a:pt x="2484212" y="1607924"/>
                  </a:lnTo>
                  <a:lnTo>
                    <a:pt x="2526791" y="1571381"/>
                  </a:lnTo>
                  <a:lnTo>
                    <a:pt x="2565072" y="1532611"/>
                  </a:lnTo>
                  <a:lnTo>
                    <a:pt x="2601715" y="1492752"/>
                  </a:lnTo>
                  <a:lnTo>
                    <a:pt x="2635492" y="1451771"/>
                  </a:lnTo>
                  <a:lnTo>
                    <a:pt x="2666403" y="1408595"/>
                  </a:lnTo>
                  <a:lnTo>
                    <a:pt x="2694243" y="1365404"/>
                  </a:lnTo>
                  <a:lnTo>
                    <a:pt x="2719218" y="1321107"/>
                  </a:lnTo>
                  <a:lnTo>
                    <a:pt x="2741326" y="1274599"/>
                  </a:lnTo>
                  <a:lnTo>
                    <a:pt x="2760364" y="1228091"/>
                  </a:lnTo>
                  <a:lnTo>
                    <a:pt x="2776536" y="1180462"/>
                  </a:lnTo>
                  <a:lnTo>
                    <a:pt x="2788409" y="1131743"/>
                  </a:lnTo>
                  <a:lnTo>
                    <a:pt x="2797212" y="1083024"/>
                  </a:lnTo>
                  <a:lnTo>
                    <a:pt x="2802944" y="1033185"/>
                  </a:lnTo>
                  <a:lnTo>
                    <a:pt x="2804581" y="982239"/>
                  </a:lnTo>
                  <a:lnTo>
                    <a:pt x="2802944" y="931309"/>
                  </a:lnTo>
                  <a:lnTo>
                    <a:pt x="2797212" y="881470"/>
                  </a:lnTo>
                  <a:lnTo>
                    <a:pt x="2788409" y="832751"/>
                  </a:lnTo>
                  <a:lnTo>
                    <a:pt x="2776536" y="784016"/>
                  </a:lnTo>
                  <a:lnTo>
                    <a:pt x="2760364" y="736403"/>
                  </a:lnTo>
                  <a:lnTo>
                    <a:pt x="2741326" y="689895"/>
                  </a:lnTo>
                  <a:lnTo>
                    <a:pt x="2719218" y="644493"/>
                  </a:lnTo>
                  <a:lnTo>
                    <a:pt x="2694243" y="600196"/>
                  </a:lnTo>
                  <a:lnTo>
                    <a:pt x="2666403" y="555899"/>
                  </a:lnTo>
                  <a:lnTo>
                    <a:pt x="2635492" y="513752"/>
                  </a:lnTo>
                  <a:lnTo>
                    <a:pt x="2601715" y="472909"/>
                  </a:lnTo>
                  <a:lnTo>
                    <a:pt x="2565072" y="432988"/>
                  </a:lnTo>
                  <a:lnTo>
                    <a:pt x="2526791" y="394296"/>
                  </a:lnTo>
                  <a:lnTo>
                    <a:pt x="2484212" y="357753"/>
                  </a:lnTo>
                  <a:lnTo>
                    <a:pt x="2440199" y="322285"/>
                  </a:lnTo>
                  <a:lnTo>
                    <a:pt x="2394549" y="287891"/>
                  </a:lnTo>
                  <a:lnTo>
                    <a:pt x="2344600" y="254726"/>
                  </a:lnTo>
                  <a:lnTo>
                    <a:pt x="2294651" y="224785"/>
                  </a:lnTo>
                  <a:lnTo>
                    <a:pt x="2241836" y="194845"/>
                  </a:lnTo>
                  <a:lnTo>
                    <a:pt x="2185950" y="167207"/>
                  </a:lnTo>
                  <a:lnTo>
                    <a:pt x="2130269" y="141719"/>
                  </a:lnTo>
                  <a:lnTo>
                    <a:pt x="2071518" y="118534"/>
                  </a:lnTo>
                  <a:lnTo>
                    <a:pt x="2011190" y="96270"/>
                  </a:lnTo>
                  <a:lnTo>
                    <a:pt x="1948037" y="77538"/>
                  </a:lnTo>
                  <a:lnTo>
                    <a:pt x="1884864" y="59727"/>
                  </a:lnTo>
                  <a:lnTo>
                    <a:pt x="1820217" y="44220"/>
                  </a:lnTo>
                  <a:lnTo>
                    <a:pt x="1752642" y="31015"/>
                  </a:lnTo>
                  <a:lnTo>
                    <a:pt x="1685068" y="19960"/>
                  </a:lnTo>
                  <a:lnTo>
                    <a:pt x="1616020" y="11055"/>
                  </a:lnTo>
                  <a:lnTo>
                    <a:pt x="1546971" y="5527"/>
                  </a:lnTo>
                  <a:lnTo>
                    <a:pt x="1474975" y="1074"/>
                  </a:lnTo>
                  <a:lnTo>
                    <a:pt x="1402999" y="0"/>
                  </a:lnTo>
                  <a:close/>
                </a:path>
              </a:pathLst>
            </a:custGeom>
            <a:solidFill>
              <a:srgbClr val="F7F816"/>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685783"/>
              <a:endParaRPr lang="en-IN" sz="1800" dirty="0">
                <a:solidFill>
                  <a:srgbClr val="262626"/>
                </a:solidFill>
                <a:cs typeface="Arial"/>
                <a:sym typeface="Arial"/>
                <a:rtl val="0"/>
              </a:endParaRPr>
            </a:p>
          </p:txBody>
        </p:sp>
        <p:sp>
          <p:nvSpPr>
            <p:cNvPr id="13" name="object 5"/>
            <p:cNvSpPr>
              <a:spLocks noChangeArrowheads="1"/>
            </p:cNvSpPr>
            <p:nvPr/>
          </p:nvSpPr>
          <p:spPr bwMode="auto">
            <a:xfrm>
              <a:off x="943438" y="1762202"/>
              <a:ext cx="2033679" cy="2175717"/>
            </a:xfrm>
            <a:prstGeom prst="rect">
              <a:avLst/>
            </a:prstGeom>
            <a:blipFill dpi="0" rotWithShape="1">
              <a:blip r:embed="rId4" cstate="print"/>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685783"/>
              <a:endParaRPr lang="en-US" sz="1800" dirty="0">
                <a:solidFill>
                  <a:srgbClr val="262626"/>
                </a:solidFill>
                <a:sym typeface="Arial"/>
                <a:rtl val="0"/>
              </a:endParaRPr>
            </a:p>
          </p:txBody>
        </p:sp>
      </p:grpSp>
      <p:sp>
        <p:nvSpPr>
          <p:cNvPr id="15" name="TextBox 14"/>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12" name="TextBox 11"/>
          <p:cNvSpPr txBox="1"/>
          <p:nvPr userDrawn="1"/>
        </p:nvSpPr>
        <p:spPr>
          <a:xfrm>
            <a:off x="3434408" y="1064248"/>
            <a:ext cx="2091224" cy="1200329"/>
          </a:xfrm>
          <a:prstGeom prst="rect">
            <a:avLst/>
          </a:prstGeom>
          <a:noFill/>
        </p:spPr>
        <p:txBody>
          <a:bodyPr wrap="square" rtlCol="0">
            <a:spAutoFit/>
          </a:bodyPr>
          <a:lstStyle/>
          <a:p>
            <a:pPr algn="ctr"/>
            <a:r>
              <a:rPr lang="en-IN" sz="1200" dirty="0">
                <a:solidFill>
                  <a:srgbClr val="262626"/>
                </a:solidFill>
                <a:latin typeface="Tahoma" pitchFamily="34" charset="0"/>
                <a:ea typeface="Tahoma" pitchFamily="34" charset="0"/>
                <a:cs typeface="Tahoma" pitchFamily="34" charset="0"/>
                <a:sym typeface="Arial"/>
                <a:rtl val="0"/>
              </a:rPr>
              <a:t>Hello There!!</a:t>
            </a:r>
          </a:p>
          <a:p>
            <a:pPr algn="ctr"/>
            <a:r>
              <a:rPr lang="en-IN" sz="1200" dirty="0">
                <a:solidFill>
                  <a:srgbClr val="262626"/>
                </a:solidFill>
                <a:latin typeface="Tahoma" pitchFamily="34" charset="0"/>
                <a:ea typeface="Tahoma" pitchFamily="34" charset="0"/>
                <a:cs typeface="Tahoma" pitchFamily="34" charset="0"/>
                <a:sym typeface="Arial"/>
                <a:rtl val="0"/>
              </a:rPr>
              <a:t>My name is Annie. </a:t>
            </a:r>
            <a:br>
              <a:rPr lang="en-IN" sz="1200" dirty="0">
                <a:solidFill>
                  <a:srgbClr val="262626"/>
                </a:solidFill>
                <a:latin typeface="Tahoma" pitchFamily="34" charset="0"/>
                <a:ea typeface="Tahoma" pitchFamily="34" charset="0"/>
                <a:cs typeface="Tahoma" pitchFamily="34" charset="0"/>
                <a:sym typeface="Arial"/>
                <a:rtl val="0"/>
              </a:rPr>
            </a:br>
            <a:r>
              <a:rPr lang="en-IN" sz="1200" dirty="0">
                <a:solidFill>
                  <a:srgbClr val="262626"/>
                </a:solidFill>
                <a:latin typeface="Tahoma" pitchFamily="34" charset="0"/>
                <a:ea typeface="Tahoma" pitchFamily="34" charset="0"/>
                <a:cs typeface="Tahoma" pitchFamily="34" charset="0"/>
                <a:sym typeface="Arial"/>
                <a:rtl val="0"/>
              </a:rPr>
              <a:t>I love quizzes and</a:t>
            </a:r>
          </a:p>
          <a:p>
            <a:pPr algn="ctr"/>
            <a:r>
              <a:rPr lang="en-IN" sz="1200" dirty="0">
                <a:solidFill>
                  <a:srgbClr val="262626"/>
                </a:solidFill>
                <a:latin typeface="Tahoma" pitchFamily="34" charset="0"/>
                <a:ea typeface="Tahoma" pitchFamily="34" charset="0"/>
                <a:cs typeface="Tahoma" pitchFamily="34" charset="0"/>
                <a:sym typeface="Arial"/>
                <a:rtl val="0"/>
              </a:rPr>
              <a:t>puzzles and I am here to make you guys think and answer my questions.</a:t>
            </a:r>
          </a:p>
        </p:txBody>
      </p:sp>
      <p:sp>
        <p:nvSpPr>
          <p:cNvPr id="14" name="Oval Callout 13"/>
          <p:cNvSpPr/>
          <p:nvPr userDrawn="1"/>
        </p:nvSpPr>
        <p:spPr>
          <a:xfrm>
            <a:off x="3329313" y="986319"/>
            <a:ext cx="2301413" cy="1520575"/>
          </a:xfrm>
          <a:prstGeom prst="wedgeEllipseCallout">
            <a:avLst>
              <a:gd name="adj1" fmla="val -66422"/>
              <a:gd name="adj2" fmla="val 5292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sym typeface="Arial"/>
              <a:rtl val="0"/>
            </a:endParaRPr>
          </a:p>
        </p:txBody>
      </p:sp>
    </p:spTree>
    <p:extLst>
      <p:ext uri="{BB962C8B-B14F-4D97-AF65-F5344CB8AC3E}">
        <p14:creationId xmlns:p14="http://schemas.microsoft.com/office/powerpoint/2010/main" val="5322157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Question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sz="1800">
              <a:solidFill>
                <a:prstClr val="white"/>
              </a:solidFill>
              <a:sym typeface="Arial"/>
              <a:rtl val="0"/>
            </a:endParaRPr>
          </a:p>
        </p:txBody>
      </p:sp>
      <p:pic>
        <p:nvPicPr>
          <p:cNvPr id="7" name="Picture 6"/>
          <p:cNvPicPr>
            <a:picLocks noChangeAspect="1"/>
          </p:cNvPicPr>
          <p:nvPr userDrawn="1"/>
        </p:nvPicPr>
        <p:blipFill rotWithShape="1">
          <a:blip r:embed="rId3" cstate="print">
            <a:duotone>
              <a:schemeClr val="accent4">
                <a:shade val="45000"/>
                <a:satMod val="135000"/>
              </a:schemeClr>
              <a:prstClr val="white"/>
            </a:duotone>
            <a:extLst>
              <a:ext uri="{28A0092B-C50C-407E-A947-70E740481C1C}">
                <a14:useLocalDpi xmlns:a14="http://schemas.microsoft.com/office/drawing/2010/main" val="0"/>
              </a:ext>
            </a:extLst>
          </a:blip>
          <a:srcRect l="6048" t="12250" r="7770" b="10751"/>
          <a:stretch/>
        </p:blipFill>
        <p:spPr>
          <a:xfrm>
            <a:off x="2133353" y="1131590"/>
            <a:ext cx="4752528" cy="3668619"/>
          </a:xfrm>
          <a:prstGeom prst="rect">
            <a:avLst/>
          </a:prstGeom>
        </p:spPr>
      </p:pic>
      <p:sp>
        <p:nvSpPr>
          <p:cNvPr id="10" name="Rectangle 9"/>
          <p:cNvSpPr/>
          <p:nvPr userDrawn="1"/>
        </p:nvSpPr>
        <p:spPr>
          <a:xfrm>
            <a:off x="3282613" y="761226"/>
            <a:ext cx="2165978" cy="477054"/>
          </a:xfrm>
          <a:prstGeom prst="rect">
            <a:avLst/>
          </a:prstGeom>
        </p:spPr>
        <p:txBody>
          <a:bodyPr wrap="none">
            <a:spAutoFit/>
          </a:bodyPr>
          <a:lstStyle/>
          <a:p>
            <a:pPr defTabSz="685766"/>
            <a:r>
              <a:rPr lang="en-IN" sz="2500" b="1" dirty="0">
                <a:solidFill>
                  <a:srgbClr val="002060"/>
                </a:solidFill>
                <a:latin typeface="Castellar" pitchFamily="18" charset="0"/>
                <a:cs typeface="Arial"/>
                <a:sym typeface="Arial"/>
                <a:rtl val="0"/>
              </a:rPr>
              <a:t>Questions</a:t>
            </a:r>
          </a:p>
        </p:txBody>
      </p:sp>
      <p:sp>
        <p:nvSpPr>
          <p:cNvPr id="9"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2" name="Shape 13"/>
          <p:cNvSpPr txBox="1"/>
          <p:nvPr userDrawn="1"/>
        </p:nvSpPr>
        <p:spPr>
          <a:xfrm>
            <a:off x="7026471" y="4795837"/>
            <a:ext cx="2117529" cy="276998"/>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Tahoma"/>
              <a:buNone/>
            </a:pPr>
            <a:r>
              <a:rPr lang="en-US" sz="1200" b="0" i="0" u="none" strike="noStrike" cap="none" baseline="0" dirty="0" smtClean="0">
                <a:solidFill>
                  <a:srgbClr val="0070C0"/>
                </a:solidFill>
                <a:latin typeface="Tahoma"/>
                <a:ea typeface="Tahoma"/>
                <a:cs typeface="Tahoma"/>
                <a:sym typeface="Tahoma"/>
              </a:rPr>
              <a:t>www.edureka.co/informatica</a:t>
            </a:r>
            <a:endParaRPr lang="en-US" sz="1200" b="0" i="0" u="none" strike="noStrike" cap="none" baseline="0" dirty="0">
              <a:solidFill>
                <a:srgbClr val="0070C0"/>
              </a:solidFill>
              <a:latin typeface="Tahoma"/>
              <a:ea typeface="Tahoma"/>
              <a:cs typeface="Tahoma"/>
              <a:sym typeface="Tahoma"/>
            </a:endParaRPr>
          </a:p>
        </p:txBody>
      </p:sp>
    </p:spTree>
    <p:extLst>
      <p:ext uri="{BB962C8B-B14F-4D97-AF65-F5344CB8AC3E}">
        <p14:creationId xmlns:p14="http://schemas.microsoft.com/office/powerpoint/2010/main" val="35272110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Hands - 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2"/>
          <p:cNvPicPr>
            <a:picLocks noChangeAspect="1" noChangeArrowheads="1"/>
          </p:cNvPicPr>
          <p:nvPr userDrawn="1"/>
        </p:nvPicPr>
        <p:blipFill>
          <a:blip r:embed="rId4" cstate="email">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3982166" y="1425362"/>
            <a:ext cx="4911175" cy="27907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Tree>
    <p:extLst>
      <p:ext uri="{BB962C8B-B14F-4D97-AF65-F5344CB8AC3E}">
        <p14:creationId xmlns:p14="http://schemas.microsoft.com/office/powerpoint/2010/main" val="24713521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Further Reading">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pic>
        <p:nvPicPr>
          <p:cNvPr id="12" name="Picture 11"/>
          <p:cNvPicPr>
            <a:picLocks noChangeAspect="1"/>
          </p:cNvPicPr>
          <p:nvPr userDrawn="1"/>
        </p:nvPicPr>
        <p:blipFill rotWithShape="1">
          <a:blip r:embed="rId3" cstate="print">
            <a:lum bright="70000" contrast="-70000"/>
            <a:extLst>
              <a:ext uri="{28A0092B-C50C-407E-A947-70E740481C1C}">
                <a14:useLocalDpi xmlns:a14="http://schemas.microsoft.com/office/drawing/2010/main" val="0"/>
              </a:ext>
            </a:extLst>
          </a:blip>
          <a:srcRect t="13581" r="3827" b="9027"/>
          <a:stretch/>
        </p:blipFill>
        <p:spPr>
          <a:xfrm>
            <a:off x="4680992" y="1265981"/>
            <a:ext cx="3744416" cy="3013258"/>
          </a:xfrm>
          <a:prstGeom prst="rect">
            <a:avLst/>
          </a:prstGeom>
        </p:spPr>
      </p:pic>
      <p:sp>
        <p:nvSpPr>
          <p:cNvPr id="9" name="TextBox 8"/>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www.edureka.co/front-end-web-development</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30099477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Agenda for the next clas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10" name="Picture 9"/>
          <p:cNvPicPr>
            <a:picLocks noChangeAspect="1"/>
          </p:cNvPicPr>
          <p:nvPr userDrawn="1"/>
        </p:nvPicPr>
        <p:blipFill>
          <a:blip r:embed="rId3" cstate="print">
            <a:clrChange>
              <a:clrFrom>
                <a:srgbClr val="FFFFFF"/>
              </a:clrFrom>
              <a:clrTo>
                <a:srgbClr val="FFFFFF">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3605325" y="698983"/>
            <a:ext cx="5424375" cy="4068281"/>
          </a:xfrm>
          <a:prstGeom prst="rect">
            <a:avLst/>
          </a:prstGeom>
        </p:spPr>
      </p:pic>
      <p:sp>
        <p:nvSpPr>
          <p:cNvPr id="9"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13" name="TextBox 12"/>
          <p:cNvSpPr txBox="1"/>
          <p:nvPr userDrawn="1"/>
        </p:nvSpPr>
        <p:spPr>
          <a:xfrm>
            <a:off x="5940152" y="4795838"/>
            <a:ext cx="3360920"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www.edureka.co/front-end-web-development</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14" name="TextBox 13"/>
          <p:cNvSpPr txBox="1"/>
          <p:nvPr userDrawn="1"/>
        </p:nvSpPr>
        <p:spPr>
          <a:xfrm>
            <a:off x="1619672" y="4795838"/>
            <a:ext cx="4903440" cy="261610"/>
          </a:xfrm>
          <a:prstGeom prst="rect">
            <a:avLst/>
          </a:prstGeom>
          <a:noFill/>
        </p:spPr>
        <p:txBody>
          <a:bodyPr wrap="square" rtlCol="0">
            <a:spAutoFit/>
          </a:bodyPr>
          <a:lstStyle/>
          <a:p>
            <a:pPr algn="ctr" defTabSz="914400"/>
            <a:r>
              <a:rPr lang="en-US" sz="1050" kern="0" dirty="0" smtClean="0">
                <a:solidFill>
                  <a:prstClr val="white">
                    <a:lumMod val="50000"/>
                  </a:prstClr>
                </a:solidFill>
                <a:latin typeface="Arial"/>
                <a:cs typeface="Arial"/>
                <a:sym typeface="Arial"/>
                <a:rtl val="0"/>
              </a:rPr>
              <a:t>© Copyright 2015 – </a:t>
            </a:r>
            <a:r>
              <a:rPr lang="en-US" sz="1050" kern="0" dirty="0" err="1" smtClean="0">
                <a:solidFill>
                  <a:prstClr val="white">
                    <a:lumMod val="50000"/>
                  </a:prstClr>
                </a:solidFill>
                <a:latin typeface="Arial"/>
                <a:cs typeface="Arial"/>
                <a:sym typeface="Arial"/>
                <a:rtl val="0"/>
              </a:rPr>
              <a:t>Abheri</a:t>
            </a:r>
            <a:r>
              <a:rPr lang="en-US" sz="1050" kern="0" dirty="0" smtClean="0">
                <a:solidFill>
                  <a:prstClr val="white">
                    <a:lumMod val="50000"/>
                  </a:prstClr>
                </a:solidFill>
                <a:latin typeface="Arial"/>
                <a:cs typeface="Arial"/>
                <a:sym typeface="Arial"/>
                <a:rtl val="0"/>
              </a:rPr>
              <a:t> Technologies Pvt. Ltd. </a:t>
            </a:r>
          </a:p>
        </p:txBody>
      </p:sp>
    </p:spTree>
    <p:extLst>
      <p:ext uri="{BB962C8B-B14F-4D97-AF65-F5344CB8AC3E}">
        <p14:creationId xmlns:p14="http://schemas.microsoft.com/office/powerpoint/2010/main" val="33775574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Assignment ">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p:cNvPicPr>
            <a:picLocks noChangeAspect="1"/>
          </p:cNvPicPr>
          <p:nvPr userDrawn="1"/>
        </p:nvPicPr>
        <p:blipFill>
          <a:blip r:embed="rId4" cstate="print">
            <a:clrChange>
              <a:clrFrom>
                <a:srgbClr val="FFFDFE"/>
              </a:clrFrom>
              <a:clrTo>
                <a:srgbClr val="FFFDFE">
                  <a:alpha val="0"/>
                </a:srgbClr>
              </a:clrTo>
            </a:clrChange>
            <a:lum bright="70000" contrast="-70000"/>
            <a:extLst>
              <a:ext uri="{28A0092B-C50C-407E-A947-70E740481C1C}">
                <a14:useLocalDpi xmlns:a14="http://schemas.microsoft.com/office/drawing/2010/main" val="0"/>
              </a:ext>
            </a:extLst>
          </a:blip>
          <a:stretch>
            <a:fillRect/>
          </a:stretch>
        </p:blipFill>
        <p:spPr>
          <a:xfrm>
            <a:off x="1243685" y="555627"/>
            <a:ext cx="6624736" cy="4161000"/>
          </a:xfrm>
          <a:prstGeom prst="rect">
            <a:avLst/>
          </a:prstGeom>
        </p:spPr>
      </p:pic>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Tree>
    <p:extLst>
      <p:ext uri="{BB962C8B-B14F-4D97-AF65-F5344CB8AC3E}">
        <p14:creationId xmlns:p14="http://schemas.microsoft.com/office/powerpoint/2010/main" val="26085259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Lab">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US" sz="1800" dirty="0">
              <a:solidFill>
                <a:prstClr val="white"/>
              </a:solidFill>
            </a:endParaRPr>
          </a:p>
        </p:txBody>
      </p:sp>
      <p:sp>
        <p:nvSpPr>
          <p:cNvPr id="6" name="TextBox 10"/>
          <p:cNvSpPr txBox="1"/>
          <p:nvPr userDrawn="1"/>
        </p:nvSpPr>
        <p:spPr>
          <a:xfrm>
            <a:off x="34925" y="4795842"/>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49">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49">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0" name="TextBox 10"/>
          <p:cNvSpPr txBox="1"/>
          <p:nvPr userDrawn="1"/>
        </p:nvSpPr>
        <p:spPr>
          <a:xfrm>
            <a:off x="34925" y="4795839"/>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a:t>
            </a:r>
            <a:r>
              <a:rPr lang="en-US" sz="1200" dirty="0" err="1" smtClean="0">
                <a:solidFill>
                  <a:srgbClr val="0070C0"/>
                </a:solidFill>
                <a:latin typeface="Tahoma" pitchFamily="34" charset="0"/>
                <a:ea typeface="Tahoma" pitchFamily="34" charset="0"/>
                <a:cs typeface="Tahoma" pitchFamily="34" charset="0"/>
              </a:rPr>
              <a:t>Url</a:t>
            </a:r>
            <a:endParaRPr lang="en-IN" sz="1200" dirty="0">
              <a:solidFill>
                <a:srgbClr val="0070C0"/>
              </a:solidFill>
              <a:latin typeface="Tahoma" pitchFamily="34" charset="0"/>
              <a:ea typeface="Tahoma" pitchFamily="34" charset="0"/>
              <a:cs typeface="Tahoma" pitchFamily="34" charset="0"/>
            </a:endParaRPr>
          </a:p>
        </p:txBody>
      </p:sp>
      <p:sp>
        <p:nvSpPr>
          <p:cNvPr id="9" name="Rectangle 8"/>
          <p:cNvSpPr/>
          <p:nvPr userDrawn="1"/>
        </p:nvSpPr>
        <p:spPr>
          <a:xfrm>
            <a:off x="4122036" y="2574648"/>
            <a:ext cx="932285" cy="584775"/>
          </a:xfrm>
          <a:prstGeom prst="rect">
            <a:avLst/>
          </a:prstGeom>
        </p:spPr>
        <p:txBody>
          <a:bodyPr wrap="square">
            <a:spAutoFit/>
          </a:bodyPr>
          <a:lstStyle/>
          <a:p>
            <a:pPr algn="ctr"/>
            <a:r>
              <a:rPr lang="en-IN" sz="3200" b="1" dirty="0" smtClean="0">
                <a:solidFill>
                  <a:srgbClr val="0070C0"/>
                </a:solidFill>
                <a:latin typeface="+mj-lt"/>
                <a:ea typeface="Tahoma" pitchFamily="34" charset="0"/>
                <a:cs typeface="Tahoma" pitchFamily="34" charset="0"/>
              </a:rPr>
              <a:t>LAB</a:t>
            </a:r>
          </a:p>
        </p:txBody>
      </p:sp>
    </p:spTree>
    <p:extLst>
      <p:ext uri="{BB962C8B-B14F-4D97-AF65-F5344CB8AC3E}">
        <p14:creationId xmlns:p14="http://schemas.microsoft.com/office/powerpoint/2010/main" val="23459817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Pre-work">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11"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p:cNvPicPr>
            <a:picLocks noChangeAspect="1"/>
          </p:cNvPicPr>
          <p:nvPr userDrawn="1"/>
        </p:nvPicPr>
        <p:blipFill>
          <a:blip r:embed="rId4" cstate="print">
            <a:lum bright="70000" contrast="-70000"/>
          </a:blip>
          <a:stretch>
            <a:fillRect/>
          </a:stretch>
        </p:blipFill>
        <p:spPr>
          <a:xfrm>
            <a:off x="2600528" y="923497"/>
            <a:ext cx="3743325" cy="3668757"/>
          </a:xfrm>
          <a:prstGeom prst="rect">
            <a:avLst/>
          </a:prstGeom>
        </p:spPr>
      </p:pic>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Tree>
    <p:extLst>
      <p:ext uri="{BB962C8B-B14F-4D97-AF65-F5344CB8AC3E}">
        <p14:creationId xmlns:p14="http://schemas.microsoft.com/office/powerpoint/2010/main" val="31042655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pic>
        <p:nvPicPr>
          <p:cNvPr id="10" name="Picture 9"/>
          <p:cNvPicPr>
            <a:picLocks noChangeAspect="1"/>
          </p:cNvPicPr>
          <p:nvPr userDrawn="1"/>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 y="-1"/>
            <a:ext cx="9144001" cy="5147673"/>
          </a:xfrm>
          <a:prstGeom prst="rect">
            <a:avLst/>
          </a:prstGeom>
        </p:spPr>
      </p:pic>
    </p:spTree>
    <p:extLst>
      <p:ext uri="{BB962C8B-B14F-4D97-AF65-F5344CB8AC3E}">
        <p14:creationId xmlns:p14="http://schemas.microsoft.com/office/powerpoint/2010/main" val="38672078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Copyrigh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pic>
        <p:nvPicPr>
          <p:cNvPr id="10" name="Picture 2" descr="copyright stamp - stock photo"/>
          <p:cNvPicPr>
            <a:picLocks noChangeAspect="1" noChangeArrowheads="1"/>
          </p:cNvPicPr>
          <p:nvPr userDrawn="1"/>
        </p:nvPicPr>
        <p:blipFill>
          <a:blip r:embed="rId4" cstate="print">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2315076" y="729258"/>
            <a:ext cx="4226401" cy="441424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2" name="Rectangle 11"/>
          <p:cNvSpPr/>
          <p:nvPr userDrawn="1"/>
        </p:nvSpPr>
        <p:spPr>
          <a:xfrm>
            <a:off x="533400" y="819150"/>
            <a:ext cx="8305800" cy="954107"/>
          </a:xfrm>
          <a:prstGeom prst="rect">
            <a:avLst/>
          </a:prstGeom>
        </p:spPr>
        <p:txBody>
          <a:bodyPr wrap="square">
            <a:spAutoFit/>
          </a:bodyPr>
          <a:lstStyle/>
          <a:p>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This courseware is copyright © </a:t>
            </a:r>
            <a:r>
              <a:rPr lang="en-US" sz="1400" dirty="0" err="1"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edureka</a:t>
            </a:r>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 2014. Any reproduction without expressed written</a:t>
            </a:r>
          </a:p>
          <a:p>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permission from </a:t>
            </a:r>
            <a:r>
              <a:rPr lang="en-US" sz="1400" dirty="0" err="1"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edureka</a:t>
            </a:r>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 is strictly forbidden. PMI members, credential holders, and REP’s</a:t>
            </a:r>
          </a:p>
          <a:p>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who Engage in unauthorized duplication of the courseware will be held duly accountable by</a:t>
            </a:r>
          </a:p>
          <a:p>
            <a:r>
              <a:rPr lang="en-US" sz="1400" dirty="0" smtClean="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rPr>
              <a:t>the PMI Ethics Committee.</a:t>
            </a:r>
            <a:endParaRPr lang="en-IN" sz="1400" dirty="0">
              <a:solidFill>
                <a:srgbClr val="262626"/>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Tree>
    <p:extLst>
      <p:ext uri="{BB962C8B-B14F-4D97-AF65-F5344CB8AC3E}">
        <p14:creationId xmlns:p14="http://schemas.microsoft.com/office/powerpoint/2010/main" val="38406201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Reference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14194219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Formula">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19833431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What’s within the LM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sym typeface="Arial"/>
              <a:rtl val="0"/>
            </a:endParaRPr>
          </a:p>
        </p:txBody>
      </p:sp>
      <p:pic>
        <p:nvPicPr>
          <p:cNvPr id="5" name="Picture 7" descr="edureka logol.jpg"/>
          <p:cNvPicPr>
            <a:picLocks noChangeAspect="1"/>
          </p:cNvPicPr>
          <p:nvPr userDrawn="1"/>
        </p:nvPicPr>
        <p:blipFill>
          <a:blip r:embed="rId3" cstate="print">
            <a:extLst>
              <a:ext uri="{28A0092B-C50C-407E-A947-70E740481C1C}">
                <a14:useLocalDpi xmlns:a14="http://schemas.microsoft.com/office/drawing/2010/main" val="0"/>
              </a:ext>
            </a:extLst>
          </a:blip>
          <a:srcRect b="19534"/>
          <a:stretch>
            <a:fillRect/>
          </a:stretch>
        </p:blipFill>
        <p:spPr bwMode="auto">
          <a:xfrm>
            <a:off x="7315200" y="209552"/>
            <a:ext cx="1714500" cy="34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sym typeface="Arial"/>
              <a:rtl val="0"/>
            </a:endParaRPr>
          </a:p>
        </p:txBody>
      </p:sp>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sym typeface="Arial"/>
                <a:rtl val="0"/>
              </a:rPr>
              <a:t>Course </a:t>
            </a:r>
            <a:r>
              <a:rPr lang="en-US" sz="1200" dirty="0" err="1" smtClean="0">
                <a:solidFill>
                  <a:srgbClr val="0070C0"/>
                </a:solidFill>
                <a:latin typeface="Tahoma" pitchFamily="34" charset="0"/>
                <a:ea typeface="Tahoma" pitchFamily="34" charset="0"/>
                <a:cs typeface="Tahoma" pitchFamily="34" charset="0"/>
                <a:sym typeface="Arial"/>
                <a:rtl val="0"/>
              </a:rPr>
              <a:t>Url</a:t>
            </a:r>
            <a:endParaRPr lang="en-IN" sz="1200" dirty="0">
              <a:solidFill>
                <a:srgbClr val="0070C0"/>
              </a:solidFill>
              <a:latin typeface="Tahoma" pitchFamily="34" charset="0"/>
              <a:ea typeface="Tahoma" pitchFamily="34" charset="0"/>
              <a:cs typeface="Tahoma" pitchFamily="34" charset="0"/>
              <a:sym typeface="Arial"/>
              <a:rtl val="0"/>
            </a:endParaRPr>
          </a:p>
        </p:txBody>
      </p:sp>
    </p:spTree>
    <p:extLst>
      <p:ext uri="{BB962C8B-B14F-4D97-AF65-F5344CB8AC3E}">
        <p14:creationId xmlns:p14="http://schemas.microsoft.com/office/powerpoint/2010/main" val="802777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Hands - 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endParaRPr>
          </a:p>
        </p:txBody>
      </p:sp>
      <p:pic>
        <p:nvPicPr>
          <p:cNvPr id="9" name="Picture 2"/>
          <p:cNvPicPr>
            <a:picLocks noChangeAspect="1" noChangeArrowheads="1"/>
          </p:cNvPicPr>
          <p:nvPr userDrawn="1"/>
        </p:nvPicPr>
        <p:blipFill>
          <a:blip r:embed="rId3" cstate="email">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3982166" y="1425362"/>
            <a:ext cx="4911175" cy="27907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a:t>
            </a:r>
            <a:r>
              <a:rPr lang="en-US" sz="1200" dirty="0" err="1" smtClean="0">
                <a:solidFill>
                  <a:srgbClr val="0070C0"/>
                </a:solidFill>
                <a:latin typeface="Tahoma" pitchFamily="34" charset="0"/>
                <a:ea typeface="Tahoma" pitchFamily="34" charset="0"/>
                <a:cs typeface="Tahoma" pitchFamily="34" charset="0"/>
              </a:rPr>
              <a:t>Url</a:t>
            </a:r>
            <a:endParaRPr lang="en-IN" sz="1200" dirty="0">
              <a:solidFill>
                <a:srgbClr val="0070C0"/>
              </a:solidFill>
              <a:latin typeface="Tahoma" pitchFamily="34" charset="0"/>
              <a:ea typeface="Tahoma" pitchFamily="34" charset="0"/>
              <a:cs typeface="Tahoma" pitchFamily="34" charset="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8463678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urther Reading">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endParaRPr>
          </a:p>
        </p:txBody>
      </p:sp>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a:t>
            </a:r>
            <a:r>
              <a:rPr lang="en-US" sz="1200" dirty="0" err="1" smtClean="0">
                <a:solidFill>
                  <a:srgbClr val="0070C0"/>
                </a:solidFill>
                <a:latin typeface="Tahoma" pitchFamily="34" charset="0"/>
                <a:ea typeface="Tahoma" pitchFamily="34" charset="0"/>
                <a:cs typeface="Tahoma" pitchFamily="34" charset="0"/>
              </a:rPr>
              <a:t>Url</a:t>
            </a:r>
            <a:endParaRPr lang="en-IN" sz="1200" dirty="0">
              <a:solidFill>
                <a:srgbClr val="0070C0"/>
              </a:solidFill>
              <a:latin typeface="Tahoma" pitchFamily="34" charset="0"/>
              <a:ea typeface="Tahoma" pitchFamily="34" charset="0"/>
              <a:cs typeface="Tahoma" pitchFamily="34" charset="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2" name="Picture 11"/>
          <p:cNvPicPr>
            <a:picLocks noChangeAspect="1"/>
          </p:cNvPicPr>
          <p:nvPr userDrawn="1"/>
        </p:nvPicPr>
        <p:blipFill rotWithShape="1">
          <a:blip r:embed="rId3" cstate="print">
            <a:lum bright="70000" contrast="-70000"/>
            <a:extLst>
              <a:ext uri="{28A0092B-C50C-407E-A947-70E740481C1C}">
                <a14:useLocalDpi xmlns:a14="http://schemas.microsoft.com/office/drawing/2010/main" val="0"/>
              </a:ext>
            </a:extLst>
          </a:blip>
          <a:srcRect t="13581" r="3827" b="9027"/>
          <a:stretch/>
        </p:blipFill>
        <p:spPr>
          <a:xfrm>
            <a:off x="4680992" y="1265981"/>
            <a:ext cx="3744416" cy="3013258"/>
          </a:xfrm>
          <a:prstGeom prst="rect">
            <a:avLst/>
          </a:prstGeom>
        </p:spPr>
      </p:pic>
    </p:spTree>
    <p:extLst>
      <p:ext uri="{BB962C8B-B14F-4D97-AF65-F5344CB8AC3E}">
        <p14:creationId xmlns:p14="http://schemas.microsoft.com/office/powerpoint/2010/main" val="42080619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Agenda for the next clas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endParaRPr>
          </a:p>
        </p:txBody>
      </p:sp>
      <p:pic>
        <p:nvPicPr>
          <p:cNvPr id="10" name="Picture 9"/>
          <p:cNvPicPr>
            <a:picLocks noChangeAspect="1"/>
          </p:cNvPicPr>
          <p:nvPr userDrawn="1"/>
        </p:nvPicPr>
        <p:blipFill>
          <a:blip r:embed="rId3" cstate="print">
            <a:clrChange>
              <a:clrFrom>
                <a:srgbClr val="FFFFFF"/>
              </a:clrFrom>
              <a:clrTo>
                <a:srgbClr val="FFFFFF">
                  <a:alpha val="0"/>
                </a:srgbClr>
              </a:clrTo>
            </a:clrChange>
            <a:duotone>
              <a:srgbClr val="4F81BD">
                <a:shade val="45000"/>
                <a:satMod val="135000"/>
              </a:srgbClr>
              <a:prstClr val="white"/>
            </a:duotone>
            <a:extLst>
              <a:ext uri="{28A0092B-C50C-407E-A947-70E740481C1C}">
                <a14:useLocalDpi xmlns:a14="http://schemas.microsoft.com/office/drawing/2010/main" val="0"/>
              </a:ext>
            </a:extLst>
          </a:blip>
          <a:stretch>
            <a:fillRect/>
          </a:stretch>
        </p:blipFill>
        <p:spPr>
          <a:xfrm>
            <a:off x="3605325" y="698983"/>
            <a:ext cx="5424375" cy="4068281"/>
          </a:xfrm>
          <a:prstGeom prst="rect">
            <a:avLst/>
          </a:prstGeom>
        </p:spPr>
      </p:pic>
      <p:sp>
        <p:nvSpPr>
          <p:cNvPr id="7" name="TextBox 6"/>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a:t>
            </a:r>
            <a:r>
              <a:rPr lang="en-US" sz="1200" dirty="0" err="1" smtClean="0">
                <a:solidFill>
                  <a:srgbClr val="0070C0"/>
                </a:solidFill>
                <a:latin typeface="Tahoma" pitchFamily="34" charset="0"/>
                <a:ea typeface="Tahoma" pitchFamily="34" charset="0"/>
                <a:cs typeface="Tahoma" pitchFamily="34" charset="0"/>
              </a:rPr>
              <a:t>Url</a:t>
            </a:r>
            <a:endParaRPr lang="en-IN" sz="1200" dirty="0">
              <a:solidFill>
                <a:srgbClr val="0070C0"/>
              </a:solidFill>
              <a:latin typeface="Tahoma" pitchFamily="34" charset="0"/>
              <a:ea typeface="Tahoma" pitchFamily="34" charset="0"/>
              <a:cs typeface="Tahoma" pitchFamily="34" charset="0"/>
            </a:endParaRPr>
          </a:p>
        </p:txBody>
      </p:sp>
      <p:sp>
        <p:nvSpPr>
          <p:cNvPr id="9"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1174246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ssignment ">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tx1">
                    <a:lumMod val="85000"/>
                    <a:lumOff val="15000"/>
                  </a:schemeClr>
                </a:solidFill>
              </a:defRPr>
            </a:lvl1pPr>
          </a:lstStyle>
          <a:p>
            <a:fld id="{240D5ECE-8B49-45CD-BE81-EF81920D1969}" type="slidenum">
              <a:rPr lang="en-US" smtClean="0">
                <a:solidFill>
                  <a:srgbClr val="262626">
                    <a:lumMod val="85000"/>
                    <a:lumOff val="15000"/>
                  </a:srgbClr>
                </a:solidFill>
              </a:rPr>
              <a:pPr/>
              <a:t>‹#›</a:t>
            </a:fld>
            <a:endParaRPr lang="en-US" dirty="0">
              <a:solidFill>
                <a:srgbClr val="262626">
                  <a:lumMod val="85000"/>
                  <a:lumOff val="15000"/>
                </a:srgbClr>
              </a:solidFill>
            </a:endParaRPr>
          </a:p>
        </p:txBody>
      </p:sp>
      <p:sp>
        <p:nvSpPr>
          <p:cNvPr id="8" name="Rectangle 7"/>
          <p:cNvSpPr/>
          <p:nvPr userDrawn="1"/>
        </p:nvSpPr>
        <p:spPr>
          <a:xfrm>
            <a:off x="0" y="598501"/>
            <a:ext cx="466344" cy="8229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US" sz="1800">
              <a:solidFill>
                <a:prstClr val="white"/>
              </a:solidFill>
            </a:endParaRPr>
          </a:p>
        </p:txBody>
      </p:sp>
      <p:pic>
        <p:nvPicPr>
          <p:cNvPr id="7" name="Picture 6"/>
          <p:cNvPicPr>
            <a:picLocks noChangeAspect="1"/>
          </p:cNvPicPr>
          <p:nvPr userDrawn="1"/>
        </p:nvPicPr>
        <p:blipFill>
          <a:blip r:embed="rId3" cstate="print">
            <a:clrChange>
              <a:clrFrom>
                <a:srgbClr val="FFFDFE"/>
              </a:clrFrom>
              <a:clrTo>
                <a:srgbClr val="FFFDFE">
                  <a:alpha val="0"/>
                </a:srgbClr>
              </a:clrTo>
            </a:clrChange>
            <a:lum bright="70000" contrast="-70000"/>
            <a:extLst>
              <a:ext uri="{28A0092B-C50C-407E-A947-70E740481C1C}">
                <a14:useLocalDpi xmlns:a14="http://schemas.microsoft.com/office/drawing/2010/main" val="0"/>
              </a:ext>
            </a:extLst>
          </a:blip>
          <a:stretch>
            <a:fillRect/>
          </a:stretch>
        </p:blipFill>
        <p:spPr>
          <a:xfrm>
            <a:off x="1243685" y="555627"/>
            <a:ext cx="6624736" cy="4161000"/>
          </a:xfrm>
          <a:prstGeom prst="rect">
            <a:avLst/>
          </a:prstGeom>
        </p:spPr>
      </p:pic>
      <p:sp>
        <p:nvSpPr>
          <p:cNvPr id="9" name="TextBox 8"/>
          <p:cNvSpPr txBox="1"/>
          <p:nvPr userDrawn="1"/>
        </p:nvSpPr>
        <p:spPr>
          <a:xfrm>
            <a:off x="7725051" y="4795838"/>
            <a:ext cx="894797" cy="276999"/>
          </a:xfrm>
          <a:prstGeom prst="rect">
            <a:avLst/>
          </a:prstGeom>
          <a:noFill/>
        </p:spPr>
        <p:txBody>
          <a:bodyPr wrap="none" rtlCol="0">
            <a:spAutoFit/>
          </a:bodyPr>
          <a:lstStyle/>
          <a:p>
            <a:pPr defTabSz="685783"/>
            <a:r>
              <a:rPr lang="en-US" sz="1200" dirty="0" smtClean="0">
                <a:solidFill>
                  <a:srgbClr val="0070C0"/>
                </a:solidFill>
                <a:latin typeface="Tahoma" pitchFamily="34" charset="0"/>
                <a:ea typeface="Tahoma" pitchFamily="34" charset="0"/>
                <a:cs typeface="Tahoma" pitchFamily="34" charset="0"/>
              </a:rPr>
              <a:t>Course </a:t>
            </a:r>
            <a:r>
              <a:rPr lang="en-US" sz="1200" dirty="0" err="1" smtClean="0">
                <a:solidFill>
                  <a:srgbClr val="0070C0"/>
                </a:solidFill>
                <a:latin typeface="Tahoma" pitchFamily="34" charset="0"/>
                <a:ea typeface="Tahoma" pitchFamily="34" charset="0"/>
                <a:cs typeface="Tahoma" pitchFamily="34" charset="0"/>
              </a:rPr>
              <a:t>Url</a:t>
            </a:r>
            <a:endParaRPr lang="en-IN" sz="1200" dirty="0">
              <a:solidFill>
                <a:srgbClr val="0070C0"/>
              </a:solidFill>
              <a:latin typeface="Tahoma" pitchFamily="34" charset="0"/>
              <a:ea typeface="Tahoma" pitchFamily="34" charset="0"/>
              <a:cs typeface="Tahoma" pitchFamily="34" charset="0"/>
            </a:endParaRPr>
          </a:p>
        </p:txBody>
      </p:sp>
      <p:sp>
        <p:nvSpPr>
          <p:cNvPr id="10" name="TextBox 10"/>
          <p:cNvSpPr txBox="1"/>
          <p:nvPr userDrawn="1"/>
        </p:nvSpPr>
        <p:spPr>
          <a:xfrm>
            <a:off x="34925" y="4795840"/>
            <a:ext cx="1441450" cy="276999"/>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defTabSz="685783">
              <a:defRPr/>
            </a:pPr>
            <a:r>
              <a:rPr lang="en-IN" sz="1200" b="1" dirty="0" smtClean="0">
                <a:solidFill>
                  <a:srgbClr val="0070C0"/>
                </a:solidFill>
                <a:latin typeface="Tahoma" panose="020B0604030504040204" pitchFamily="34" charset="0"/>
                <a:ea typeface="Tahoma" panose="020B0604030504040204" pitchFamily="34" charset="0"/>
                <a:cs typeface="Tahoma" panose="020B0604030504040204" pitchFamily="34" charset="0"/>
              </a:rPr>
              <a:t>Slide</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fld id="{616AAFF0-0E81-4129-9957-916924B3B8FB}" type="slidenum">
              <a:rPr lang="en-IN" sz="1200" smtClean="0">
                <a:solidFill>
                  <a:srgbClr val="0070C0"/>
                </a:solidFill>
                <a:latin typeface="Tahoma" panose="020B0604030504040204" pitchFamily="34" charset="0"/>
                <a:ea typeface="Tahoma" panose="020B0604030504040204" pitchFamily="34" charset="0"/>
                <a:cs typeface="Tahoma" panose="020B0604030504040204" pitchFamily="34" charset="0"/>
              </a:rPr>
              <a:pPr defTabSz="685783">
                <a:defRPr/>
              </a:pPr>
              <a:t>‹#›</a:t>
            </a:fld>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1775112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theme" Target="../theme/theme2.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slideLayout" Target="../slideLayouts/slideLayout35.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3" Type="http://schemas.openxmlformats.org/officeDocument/2006/relationships/slideLayout" Target="../slideLayouts/slideLayout38.xml"/><Relationship Id="rId21" Type="http://schemas.openxmlformats.org/officeDocument/2006/relationships/theme" Target="../theme/theme3.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685766"/>
            <a:endParaRPr lang="en-US" dirty="0">
              <a:solidFill>
                <a:srgbClr val="262626">
                  <a:tint val="75000"/>
                </a:srgb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rgbClr val="FF0000"/>
                </a:solidFill>
              </a:defRPr>
            </a:lvl1pPr>
          </a:lstStyle>
          <a:p>
            <a:pPr defTabSz="685766"/>
            <a:endParaRPr lang="en-US" dirty="0"/>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685766"/>
            <a:fld id="{240D5ECE-8B49-45CD-BE81-EF81920D1969}" type="slidenum">
              <a:rPr lang="en-US" smtClean="0">
                <a:solidFill>
                  <a:srgbClr val="262626">
                    <a:tint val="75000"/>
                  </a:srgbClr>
                </a:solidFill>
              </a:rPr>
              <a:pPr defTabSz="685766"/>
              <a:t>‹#›</a:t>
            </a:fld>
            <a:endParaRPr lang="en-US" dirty="0">
              <a:solidFill>
                <a:srgbClr val="262626">
                  <a:tint val="75000"/>
                </a:srgbClr>
              </a:solidFill>
            </a:endParaRP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55883221"/>
      </p:ext>
    </p:extLst>
  </p:cSld>
  <p:clrMap bg1="lt1" tx1="dk1" bg2="lt2" tx2="dk2" accent1="accent1" accent2="accent2" accent3="accent3" accent4="accent4" accent5="accent5" accent6="accent6" hlink="hlink" folHlink="folHlink"/>
  <p:sldLayoutIdLst>
    <p:sldLayoutId id="2147483703" r:id="rId1"/>
    <p:sldLayoutId id="2147483773" r:id="rId2"/>
    <p:sldLayoutId id="2147483777" r:id="rId3"/>
    <p:sldLayoutId id="2147483772" r:id="rId4"/>
    <p:sldLayoutId id="2147483775" r:id="rId5"/>
    <p:sldLayoutId id="2147483747" r:id="rId6"/>
    <p:sldLayoutId id="2147483776" r:id="rId7"/>
    <p:sldLayoutId id="2147483748" r:id="rId8"/>
    <p:sldLayoutId id="2147483749" r:id="rId9"/>
    <p:sldLayoutId id="2147483750" r:id="rId10"/>
    <p:sldLayoutId id="2147483778" r:id="rId11"/>
    <p:sldLayoutId id="2147483780" r:id="rId12"/>
    <p:sldLayoutId id="2147483781" r:id="rId13"/>
    <p:sldLayoutId id="2147483782" r:id="rId14"/>
    <p:sldLayoutId id="2147483840" r:id="rId15"/>
  </p:sldLayoutIdLst>
  <p:timing>
    <p:tnLst>
      <p:par>
        <p:cTn id="1" dur="indefinite" restart="never" nodeType="tmRoot"/>
      </p:par>
    </p:tnLst>
  </p:timing>
  <p:hf sldNum="0" hdr="0" ftr="0" dt="0"/>
  <p:txStyles>
    <p:titleStyle>
      <a:lvl1pPr algn="ctr" defTabSz="914333" rtl="0" eaLnBrk="1" latinLnBrk="0" hangingPunct="1">
        <a:spcBef>
          <a:spcPct val="0"/>
        </a:spcBef>
        <a:buNone/>
        <a:defRPr sz="4400" kern="1200">
          <a:solidFill>
            <a:schemeClr val="tx1"/>
          </a:solidFill>
          <a:latin typeface="+mj-lt"/>
          <a:ea typeface="+mj-ea"/>
          <a:cs typeface="+mj-cs"/>
        </a:defRPr>
      </a:lvl1pPr>
    </p:titleStyle>
    <p:bodyStyle>
      <a:lvl1pPr marL="342875" indent="-342875" algn="l" defTabSz="914333"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95" indent="-285729" algn="l" defTabSz="914333"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15" indent="-228582" algn="l" defTabSz="914333"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80"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246"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411"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8"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09"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33" rtl="0" eaLnBrk="1" latinLnBrk="0" hangingPunct="1">
        <a:defRPr sz="1800" kern="1200">
          <a:solidFill>
            <a:schemeClr val="tx1"/>
          </a:solidFill>
          <a:latin typeface="+mn-lt"/>
          <a:ea typeface="+mn-ea"/>
          <a:cs typeface="+mn-cs"/>
        </a:defRPr>
      </a:lvl1pPr>
      <a:lvl2pPr marL="457166" algn="l" defTabSz="914333" rtl="0" eaLnBrk="1" latinLnBrk="0" hangingPunct="1">
        <a:defRPr sz="1800" kern="1200">
          <a:solidFill>
            <a:schemeClr val="tx1"/>
          </a:solidFill>
          <a:latin typeface="+mn-lt"/>
          <a:ea typeface="+mn-ea"/>
          <a:cs typeface="+mn-cs"/>
        </a:defRPr>
      </a:lvl2pPr>
      <a:lvl3pPr marL="914333" algn="l" defTabSz="914333" rtl="0" eaLnBrk="1" latinLnBrk="0" hangingPunct="1">
        <a:defRPr sz="1800" kern="1200">
          <a:solidFill>
            <a:schemeClr val="tx1"/>
          </a:solidFill>
          <a:latin typeface="+mn-lt"/>
          <a:ea typeface="+mn-ea"/>
          <a:cs typeface="+mn-cs"/>
        </a:defRPr>
      </a:lvl3pPr>
      <a:lvl4pPr marL="1371498" algn="l" defTabSz="914333" rtl="0" eaLnBrk="1" latinLnBrk="0" hangingPunct="1">
        <a:defRPr sz="1800" kern="1200">
          <a:solidFill>
            <a:schemeClr val="tx1"/>
          </a:solidFill>
          <a:latin typeface="+mn-lt"/>
          <a:ea typeface="+mn-ea"/>
          <a:cs typeface="+mn-cs"/>
        </a:defRPr>
      </a:lvl4pPr>
      <a:lvl5pPr marL="1828664" algn="l" defTabSz="914333" rtl="0" eaLnBrk="1" latinLnBrk="0" hangingPunct="1">
        <a:defRPr sz="1800" kern="1200">
          <a:solidFill>
            <a:schemeClr val="tx1"/>
          </a:solidFill>
          <a:latin typeface="+mn-lt"/>
          <a:ea typeface="+mn-ea"/>
          <a:cs typeface="+mn-cs"/>
        </a:defRPr>
      </a:lvl5pPr>
      <a:lvl6pPr marL="2285829" algn="l" defTabSz="914333" rtl="0" eaLnBrk="1" latinLnBrk="0" hangingPunct="1">
        <a:defRPr sz="1800" kern="1200">
          <a:solidFill>
            <a:schemeClr val="tx1"/>
          </a:solidFill>
          <a:latin typeface="+mn-lt"/>
          <a:ea typeface="+mn-ea"/>
          <a:cs typeface="+mn-cs"/>
        </a:defRPr>
      </a:lvl6pPr>
      <a:lvl7pPr marL="2742995" algn="l" defTabSz="914333" rtl="0" eaLnBrk="1" latinLnBrk="0" hangingPunct="1">
        <a:defRPr sz="1800" kern="1200">
          <a:solidFill>
            <a:schemeClr val="tx1"/>
          </a:solidFill>
          <a:latin typeface="+mn-lt"/>
          <a:ea typeface="+mn-ea"/>
          <a:cs typeface="+mn-cs"/>
        </a:defRPr>
      </a:lvl7pPr>
      <a:lvl8pPr marL="3200160" algn="l" defTabSz="914333" rtl="0" eaLnBrk="1" latinLnBrk="0" hangingPunct="1">
        <a:defRPr sz="1800" kern="1200">
          <a:solidFill>
            <a:schemeClr val="tx1"/>
          </a:solidFill>
          <a:latin typeface="+mn-lt"/>
          <a:ea typeface="+mn-ea"/>
          <a:cs typeface="+mn-cs"/>
        </a:defRPr>
      </a:lvl8pPr>
      <a:lvl9pPr marL="3657326" algn="l" defTabSz="91433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685766"/>
            <a:endParaRPr lang="en-US" dirty="0">
              <a:solidFill>
                <a:srgbClr val="262626">
                  <a:tint val="75000"/>
                </a:srgbClr>
              </a:solidFill>
              <a:cs typeface="Arial"/>
              <a:sym typeface="Arial"/>
              <a:rtl val="0"/>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rgbClr val="FF0000"/>
                </a:solidFill>
              </a:defRPr>
            </a:lvl1pPr>
          </a:lstStyle>
          <a:p>
            <a:pPr defTabSz="685766"/>
            <a:endParaRPr lang="en-US" dirty="0">
              <a:cs typeface="Arial"/>
              <a:sym typeface="Arial"/>
              <a:rtl val="0"/>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685766"/>
            <a:fld id="{240D5ECE-8B49-45CD-BE81-EF81920D1969}" type="slidenum">
              <a:rPr lang="en-US" smtClean="0">
                <a:solidFill>
                  <a:srgbClr val="262626">
                    <a:tint val="75000"/>
                  </a:srgbClr>
                </a:solidFill>
                <a:cs typeface="Arial"/>
                <a:sym typeface="Arial"/>
                <a:rtl val="0"/>
              </a:rPr>
              <a:pPr defTabSz="685766"/>
              <a:t>‹#›</a:t>
            </a:fld>
            <a:endParaRPr lang="en-US" dirty="0">
              <a:solidFill>
                <a:srgbClr val="262626">
                  <a:tint val="75000"/>
                </a:srgbClr>
              </a:solidFill>
              <a:cs typeface="Arial"/>
              <a:sym typeface="Arial"/>
              <a:rtl val="0"/>
            </a:endParaRP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77394757"/>
      </p:ext>
    </p:extLst>
  </p:cSld>
  <p:clrMap bg1="lt1" tx1="dk1" bg2="lt2" tx2="dk2" accent1="accent1" accent2="accent2" accent3="accent3" accent4="accent4" accent5="accent5" accent6="accent6" hlink="hlink" folHlink="folHlink"/>
  <p:sldLayoutIdLst>
    <p:sldLayoutId id="2147483784" r:id="rId1"/>
    <p:sldLayoutId id="2147483785" r:id="rId2"/>
    <p:sldLayoutId id="2147483786" r:id="rId3"/>
    <p:sldLayoutId id="2147483787" r:id="rId4"/>
    <p:sldLayoutId id="2147483788" r:id="rId5"/>
    <p:sldLayoutId id="2147483789" r:id="rId6"/>
    <p:sldLayoutId id="2147483790" r:id="rId7"/>
    <p:sldLayoutId id="2147483791" r:id="rId8"/>
    <p:sldLayoutId id="2147483792" r:id="rId9"/>
    <p:sldLayoutId id="2147483793" r:id="rId10"/>
    <p:sldLayoutId id="2147483794" r:id="rId11"/>
    <p:sldLayoutId id="2147483795" r:id="rId12"/>
    <p:sldLayoutId id="2147483796" r:id="rId13"/>
    <p:sldLayoutId id="2147483797" r:id="rId14"/>
    <p:sldLayoutId id="2147483798" r:id="rId15"/>
    <p:sldLayoutId id="2147483799" r:id="rId16"/>
    <p:sldLayoutId id="2147483800" r:id="rId17"/>
    <p:sldLayoutId id="2147483801" r:id="rId18"/>
    <p:sldLayoutId id="2147483802" r:id="rId19"/>
    <p:sldLayoutId id="2147483803" r:id="rId20"/>
  </p:sldLayoutIdLst>
  <p:timing>
    <p:tnLst>
      <p:par>
        <p:cTn id="1" dur="indefinite" restart="never" nodeType="tmRoot"/>
      </p:par>
    </p:tnLst>
  </p:timing>
  <p:hf sldNum="0" hdr="0" ftr="0" dt="0"/>
  <p:txStyles>
    <p:titleStyle>
      <a:lvl1pPr algn="ctr" defTabSz="914333" rtl="0" eaLnBrk="1" latinLnBrk="0" hangingPunct="1">
        <a:spcBef>
          <a:spcPct val="0"/>
        </a:spcBef>
        <a:buNone/>
        <a:defRPr sz="4400" kern="1200">
          <a:solidFill>
            <a:schemeClr val="tx1"/>
          </a:solidFill>
          <a:latin typeface="+mj-lt"/>
          <a:ea typeface="+mj-ea"/>
          <a:cs typeface="+mj-cs"/>
        </a:defRPr>
      </a:lvl1pPr>
    </p:titleStyle>
    <p:bodyStyle>
      <a:lvl1pPr marL="342875" indent="-342875" algn="l" defTabSz="914333"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95" indent="-285729" algn="l" defTabSz="914333"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15" indent="-228582" algn="l" defTabSz="914333"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80"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246"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411"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8"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09"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33" rtl="0" eaLnBrk="1" latinLnBrk="0" hangingPunct="1">
        <a:defRPr sz="1800" kern="1200">
          <a:solidFill>
            <a:schemeClr val="tx1"/>
          </a:solidFill>
          <a:latin typeface="+mn-lt"/>
          <a:ea typeface="+mn-ea"/>
          <a:cs typeface="+mn-cs"/>
        </a:defRPr>
      </a:lvl1pPr>
      <a:lvl2pPr marL="457166" algn="l" defTabSz="914333" rtl="0" eaLnBrk="1" latinLnBrk="0" hangingPunct="1">
        <a:defRPr sz="1800" kern="1200">
          <a:solidFill>
            <a:schemeClr val="tx1"/>
          </a:solidFill>
          <a:latin typeface="+mn-lt"/>
          <a:ea typeface="+mn-ea"/>
          <a:cs typeface="+mn-cs"/>
        </a:defRPr>
      </a:lvl2pPr>
      <a:lvl3pPr marL="914333" algn="l" defTabSz="914333" rtl="0" eaLnBrk="1" latinLnBrk="0" hangingPunct="1">
        <a:defRPr sz="1800" kern="1200">
          <a:solidFill>
            <a:schemeClr val="tx1"/>
          </a:solidFill>
          <a:latin typeface="+mn-lt"/>
          <a:ea typeface="+mn-ea"/>
          <a:cs typeface="+mn-cs"/>
        </a:defRPr>
      </a:lvl3pPr>
      <a:lvl4pPr marL="1371498" algn="l" defTabSz="914333" rtl="0" eaLnBrk="1" latinLnBrk="0" hangingPunct="1">
        <a:defRPr sz="1800" kern="1200">
          <a:solidFill>
            <a:schemeClr val="tx1"/>
          </a:solidFill>
          <a:latin typeface="+mn-lt"/>
          <a:ea typeface="+mn-ea"/>
          <a:cs typeface="+mn-cs"/>
        </a:defRPr>
      </a:lvl4pPr>
      <a:lvl5pPr marL="1828664" algn="l" defTabSz="914333" rtl="0" eaLnBrk="1" latinLnBrk="0" hangingPunct="1">
        <a:defRPr sz="1800" kern="1200">
          <a:solidFill>
            <a:schemeClr val="tx1"/>
          </a:solidFill>
          <a:latin typeface="+mn-lt"/>
          <a:ea typeface="+mn-ea"/>
          <a:cs typeface="+mn-cs"/>
        </a:defRPr>
      </a:lvl5pPr>
      <a:lvl6pPr marL="2285829" algn="l" defTabSz="914333" rtl="0" eaLnBrk="1" latinLnBrk="0" hangingPunct="1">
        <a:defRPr sz="1800" kern="1200">
          <a:solidFill>
            <a:schemeClr val="tx1"/>
          </a:solidFill>
          <a:latin typeface="+mn-lt"/>
          <a:ea typeface="+mn-ea"/>
          <a:cs typeface="+mn-cs"/>
        </a:defRPr>
      </a:lvl6pPr>
      <a:lvl7pPr marL="2742995" algn="l" defTabSz="914333" rtl="0" eaLnBrk="1" latinLnBrk="0" hangingPunct="1">
        <a:defRPr sz="1800" kern="1200">
          <a:solidFill>
            <a:schemeClr val="tx1"/>
          </a:solidFill>
          <a:latin typeface="+mn-lt"/>
          <a:ea typeface="+mn-ea"/>
          <a:cs typeface="+mn-cs"/>
        </a:defRPr>
      </a:lvl7pPr>
      <a:lvl8pPr marL="3200160" algn="l" defTabSz="914333" rtl="0" eaLnBrk="1" latinLnBrk="0" hangingPunct="1">
        <a:defRPr sz="1800" kern="1200">
          <a:solidFill>
            <a:schemeClr val="tx1"/>
          </a:solidFill>
          <a:latin typeface="+mn-lt"/>
          <a:ea typeface="+mn-ea"/>
          <a:cs typeface="+mn-cs"/>
        </a:defRPr>
      </a:lvl8pPr>
      <a:lvl9pPr marL="3657326" algn="l" defTabSz="91433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685766"/>
            <a:endParaRPr lang="en-US" dirty="0">
              <a:solidFill>
                <a:srgbClr val="262626">
                  <a:tint val="75000"/>
                </a:srgbClr>
              </a:solidFill>
              <a:cs typeface="Arial"/>
              <a:sym typeface="Arial"/>
              <a:rtl val="0"/>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rgbClr val="FF0000"/>
                </a:solidFill>
              </a:defRPr>
            </a:lvl1pPr>
          </a:lstStyle>
          <a:p>
            <a:pPr defTabSz="685766"/>
            <a:endParaRPr lang="en-US" dirty="0">
              <a:cs typeface="Arial"/>
              <a:sym typeface="Arial"/>
              <a:rtl val="0"/>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685766"/>
            <a:fld id="{240D5ECE-8B49-45CD-BE81-EF81920D1969}" type="slidenum">
              <a:rPr lang="en-US" smtClean="0">
                <a:solidFill>
                  <a:srgbClr val="262626">
                    <a:tint val="75000"/>
                  </a:srgbClr>
                </a:solidFill>
                <a:cs typeface="Arial"/>
                <a:sym typeface="Arial"/>
                <a:rtl val="0"/>
              </a:rPr>
              <a:pPr defTabSz="685766"/>
              <a:t>‹#›</a:t>
            </a:fld>
            <a:endParaRPr lang="en-US" dirty="0">
              <a:solidFill>
                <a:srgbClr val="262626">
                  <a:tint val="75000"/>
                </a:srgbClr>
              </a:solidFill>
              <a:cs typeface="Arial"/>
              <a:sym typeface="Arial"/>
              <a:rtl val="0"/>
            </a:endParaRP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59804878"/>
      </p:ext>
    </p:extLst>
  </p:cSld>
  <p:clrMap bg1="lt1" tx1="dk1" bg2="lt2" tx2="dk2" accent1="accent1" accent2="accent2" accent3="accent3" accent4="accent4" accent5="accent5" accent6="accent6" hlink="hlink" folHlink="folHlink"/>
  <p:sldLayoutIdLst>
    <p:sldLayoutId id="2147483820" r:id="rId1"/>
    <p:sldLayoutId id="2147483821" r:id="rId2"/>
    <p:sldLayoutId id="2147483822" r:id="rId3"/>
    <p:sldLayoutId id="2147483823" r:id="rId4"/>
    <p:sldLayoutId id="2147483824" r:id="rId5"/>
    <p:sldLayoutId id="2147483825" r:id="rId6"/>
    <p:sldLayoutId id="2147483826" r:id="rId7"/>
    <p:sldLayoutId id="2147483827" r:id="rId8"/>
    <p:sldLayoutId id="2147483828" r:id="rId9"/>
    <p:sldLayoutId id="2147483829" r:id="rId10"/>
    <p:sldLayoutId id="2147483830" r:id="rId11"/>
    <p:sldLayoutId id="2147483831" r:id="rId12"/>
    <p:sldLayoutId id="2147483832" r:id="rId13"/>
    <p:sldLayoutId id="2147483833" r:id="rId14"/>
    <p:sldLayoutId id="2147483834" r:id="rId15"/>
    <p:sldLayoutId id="2147483835" r:id="rId16"/>
    <p:sldLayoutId id="2147483836" r:id="rId17"/>
    <p:sldLayoutId id="2147483837" r:id="rId18"/>
    <p:sldLayoutId id="2147483838" r:id="rId19"/>
    <p:sldLayoutId id="2147483839" r:id="rId20"/>
  </p:sldLayoutIdLst>
  <p:timing>
    <p:tnLst>
      <p:par>
        <p:cTn id="1" dur="indefinite" restart="never" nodeType="tmRoot"/>
      </p:par>
    </p:tnLst>
  </p:timing>
  <p:hf sldNum="0" hdr="0" ftr="0" dt="0"/>
  <p:txStyles>
    <p:titleStyle>
      <a:lvl1pPr algn="ctr" defTabSz="914333" rtl="0" eaLnBrk="1" latinLnBrk="0" hangingPunct="1">
        <a:spcBef>
          <a:spcPct val="0"/>
        </a:spcBef>
        <a:buNone/>
        <a:defRPr sz="4400" kern="1200">
          <a:solidFill>
            <a:schemeClr val="tx1"/>
          </a:solidFill>
          <a:latin typeface="+mj-lt"/>
          <a:ea typeface="+mj-ea"/>
          <a:cs typeface="+mj-cs"/>
        </a:defRPr>
      </a:lvl1pPr>
    </p:titleStyle>
    <p:bodyStyle>
      <a:lvl1pPr marL="342875" indent="-342875" algn="l" defTabSz="914333"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95" indent="-285729" algn="l" defTabSz="914333"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15" indent="-228582" algn="l" defTabSz="914333"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80"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246"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411"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8"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09"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33" rtl="0" eaLnBrk="1" latinLnBrk="0" hangingPunct="1">
        <a:defRPr sz="1800" kern="1200">
          <a:solidFill>
            <a:schemeClr val="tx1"/>
          </a:solidFill>
          <a:latin typeface="+mn-lt"/>
          <a:ea typeface="+mn-ea"/>
          <a:cs typeface="+mn-cs"/>
        </a:defRPr>
      </a:lvl1pPr>
      <a:lvl2pPr marL="457166" algn="l" defTabSz="914333" rtl="0" eaLnBrk="1" latinLnBrk="0" hangingPunct="1">
        <a:defRPr sz="1800" kern="1200">
          <a:solidFill>
            <a:schemeClr val="tx1"/>
          </a:solidFill>
          <a:latin typeface="+mn-lt"/>
          <a:ea typeface="+mn-ea"/>
          <a:cs typeface="+mn-cs"/>
        </a:defRPr>
      </a:lvl2pPr>
      <a:lvl3pPr marL="914333" algn="l" defTabSz="914333" rtl="0" eaLnBrk="1" latinLnBrk="0" hangingPunct="1">
        <a:defRPr sz="1800" kern="1200">
          <a:solidFill>
            <a:schemeClr val="tx1"/>
          </a:solidFill>
          <a:latin typeface="+mn-lt"/>
          <a:ea typeface="+mn-ea"/>
          <a:cs typeface="+mn-cs"/>
        </a:defRPr>
      </a:lvl3pPr>
      <a:lvl4pPr marL="1371498" algn="l" defTabSz="914333" rtl="0" eaLnBrk="1" latinLnBrk="0" hangingPunct="1">
        <a:defRPr sz="1800" kern="1200">
          <a:solidFill>
            <a:schemeClr val="tx1"/>
          </a:solidFill>
          <a:latin typeface="+mn-lt"/>
          <a:ea typeface="+mn-ea"/>
          <a:cs typeface="+mn-cs"/>
        </a:defRPr>
      </a:lvl4pPr>
      <a:lvl5pPr marL="1828664" algn="l" defTabSz="914333" rtl="0" eaLnBrk="1" latinLnBrk="0" hangingPunct="1">
        <a:defRPr sz="1800" kern="1200">
          <a:solidFill>
            <a:schemeClr val="tx1"/>
          </a:solidFill>
          <a:latin typeface="+mn-lt"/>
          <a:ea typeface="+mn-ea"/>
          <a:cs typeface="+mn-cs"/>
        </a:defRPr>
      </a:lvl5pPr>
      <a:lvl6pPr marL="2285829" algn="l" defTabSz="914333" rtl="0" eaLnBrk="1" latinLnBrk="0" hangingPunct="1">
        <a:defRPr sz="1800" kern="1200">
          <a:solidFill>
            <a:schemeClr val="tx1"/>
          </a:solidFill>
          <a:latin typeface="+mn-lt"/>
          <a:ea typeface="+mn-ea"/>
          <a:cs typeface="+mn-cs"/>
        </a:defRPr>
      </a:lvl6pPr>
      <a:lvl7pPr marL="2742995" algn="l" defTabSz="914333" rtl="0" eaLnBrk="1" latinLnBrk="0" hangingPunct="1">
        <a:defRPr sz="1800" kern="1200">
          <a:solidFill>
            <a:schemeClr val="tx1"/>
          </a:solidFill>
          <a:latin typeface="+mn-lt"/>
          <a:ea typeface="+mn-ea"/>
          <a:cs typeface="+mn-cs"/>
        </a:defRPr>
      </a:lvl7pPr>
      <a:lvl8pPr marL="3200160" algn="l" defTabSz="914333" rtl="0" eaLnBrk="1" latinLnBrk="0" hangingPunct="1">
        <a:defRPr sz="1800" kern="1200">
          <a:solidFill>
            <a:schemeClr val="tx1"/>
          </a:solidFill>
          <a:latin typeface="+mn-lt"/>
          <a:ea typeface="+mn-ea"/>
          <a:cs typeface="+mn-cs"/>
        </a:defRPr>
      </a:lvl8pPr>
      <a:lvl9pPr marL="3657326" algn="l" defTabSz="91433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edureka.co/informatic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webinars@edureka.co"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www.informatica.com/"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44.png"/></Relationships>
</file>

<file path=ppt/slides/_rels/slide2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7.png"/></Relationships>
</file>

<file path=ppt/slides/_rels/slide2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png"/></Relationships>
</file>

<file path=ppt/slides/_rels/slide2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6.wmf"/><Relationship Id="rId5" Type="http://schemas.openxmlformats.org/officeDocument/2006/relationships/image" Target="../media/image25.jpeg"/><Relationship Id="rId4" Type="http://schemas.openxmlformats.org/officeDocument/2006/relationships/image" Target="../media/image24.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comments" Target="../comments/comment3.xml"/><Relationship Id="rId4" Type="http://schemas.openxmlformats.org/officeDocument/2006/relationships/image" Target="../media/image57.png"/></Relationships>
</file>

<file path=ppt/slides/_rels/slide3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4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52919" y="4675733"/>
            <a:ext cx="8891081" cy="400110"/>
          </a:xfrm>
          <a:prstGeom prst="rect">
            <a:avLst/>
          </a:prstGeom>
          <a:noFill/>
        </p:spPr>
        <p:txBody>
          <a:bodyPr wrap="square" rtlCol="0">
            <a:spAutoFit/>
          </a:bodyPr>
          <a:lstStyle/>
          <a:p>
            <a:pPr algn="ctr" defTabSz="914400"/>
            <a:endParaRPr lang="en-IN" sz="2000" b="1" dirty="0">
              <a:latin typeface="Castellar" panose="020A0402060406010301" pitchFamily="18" charset="0"/>
            </a:endParaRPr>
          </a:p>
        </p:txBody>
      </p:sp>
      <p:sp>
        <p:nvSpPr>
          <p:cNvPr id="6" name="Shape 152"/>
          <p:cNvSpPr txBox="1"/>
          <p:nvPr/>
        </p:nvSpPr>
        <p:spPr>
          <a:xfrm>
            <a:off x="647855" y="2675388"/>
            <a:ext cx="8101208" cy="623157"/>
          </a:xfrm>
          <a:prstGeom prst="rect">
            <a:avLst/>
          </a:prstGeom>
          <a:noFill/>
          <a:ln>
            <a:noFill/>
          </a:ln>
        </p:spPr>
        <p:txBody>
          <a:bodyPr lIns="91425" tIns="45700" rIns="91425" bIns="45700" anchor="t" anchorCtr="0">
            <a:noAutofit/>
          </a:bodyPr>
          <a:lstStyle/>
          <a:p>
            <a:pPr lvl="0" algn="ctr">
              <a:buClr>
                <a:schemeClr val="dk1"/>
              </a:buClr>
              <a:buSzPct val="25000"/>
            </a:pPr>
            <a:r>
              <a:rPr lang="en-US" sz="2000" b="1" dirty="0" err="1">
                <a:latin typeface="Castellar" panose="020A0402060406010301" pitchFamily="18" charset="0"/>
              </a:rPr>
              <a:t>Informatica</a:t>
            </a:r>
            <a:r>
              <a:rPr lang="en-US" sz="2000" b="1" dirty="0">
                <a:latin typeface="Castellar" panose="020A0402060406010301" pitchFamily="18" charset="0"/>
              </a:rPr>
              <a:t> Capabilities As An ETL Tool</a:t>
            </a:r>
          </a:p>
        </p:txBody>
      </p:sp>
      <p:sp>
        <p:nvSpPr>
          <p:cNvPr id="5" name="Rectangle 4"/>
          <p:cNvSpPr/>
          <p:nvPr/>
        </p:nvSpPr>
        <p:spPr>
          <a:xfrm>
            <a:off x="1201123" y="3120101"/>
            <a:ext cx="6994672" cy="276999"/>
          </a:xfrm>
          <a:prstGeom prst="rect">
            <a:avLst/>
          </a:prstGeom>
        </p:spPr>
        <p:txBody>
          <a:bodyPr wrap="none">
            <a:spAutoFit/>
          </a:bodyPr>
          <a:lstStyle/>
          <a:p>
            <a:r>
              <a:rPr lang="en-IN" sz="1200" dirty="0" smtClean="0">
                <a:latin typeface="Tahoma" panose="020B0604030504040204" pitchFamily="34" charset="0"/>
                <a:ea typeface="Tahoma" panose="020B0604030504040204" pitchFamily="34" charset="0"/>
                <a:cs typeface="Tahoma" panose="020B0604030504040204" pitchFamily="34" charset="0"/>
              </a:rPr>
              <a:t>View </a:t>
            </a:r>
            <a:r>
              <a:rPr lang="en-IN" sz="1200" dirty="0" err="1">
                <a:latin typeface="Tahoma" panose="020B0604030504040204" pitchFamily="34" charset="0"/>
                <a:ea typeface="Tahoma" panose="020B0604030504040204" pitchFamily="34" charset="0"/>
                <a:cs typeface="Tahoma" panose="020B0604030504040204" pitchFamily="34" charset="0"/>
              </a:rPr>
              <a:t>Informatica</a:t>
            </a:r>
            <a:r>
              <a:rPr lang="en-IN" sz="1200" dirty="0">
                <a:latin typeface="Tahoma" panose="020B0604030504040204" pitchFamily="34" charset="0"/>
                <a:ea typeface="Tahoma" panose="020B0604030504040204" pitchFamily="34" charset="0"/>
                <a:cs typeface="Tahoma" panose="020B0604030504040204" pitchFamily="34" charset="0"/>
              </a:rPr>
              <a:t> </a:t>
            </a:r>
            <a:r>
              <a:rPr lang="en-IN" sz="1200" dirty="0" err="1">
                <a:latin typeface="Tahoma" panose="020B0604030504040204" pitchFamily="34" charset="0"/>
                <a:ea typeface="Tahoma" panose="020B0604030504040204" pitchFamily="34" charset="0"/>
                <a:cs typeface="Tahoma" panose="020B0604030504040204" pitchFamily="34" charset="0"/>
              </a:rPr>
              <a:t>PowerCenter</a:t>
            </a:r>
            <a:r>
              <a:rPr lang="en-IN" sz="1200" dirty="0">
                <a:latin typeface="Tahoma" panose="020B0604030504040204" pitchFamily="34" charset="0"/>
                <a:ea typeface="Tahoma" panose="020B0604030504040204" pitchFamily="34" charset="0"/>
                <a:cs typeface="Tahoma" panose="020B0604030504040204" pitchFamily="34" charset="0"/>
              </a:rPr>
              <a:t> 9.X Developer &amp; </a:t>
            </a:r>
            <a:r>
              <a:rPr lang="en-IN" sz="1200" dirty="0" smtClean="0">
                <a:latin typeface="Tahoma" panose="020B0604030504040204" pitchFamily="34" charset="0"/>
                <a:ea typeface="Tahoma" panose="020B0604030504040204" pitchFamily="34" charset="0"/>
                <a:cs typeface="Tahoma" panose="020B0604030504040204" pitchFamily="34" charset="0"/>
              </a:rPr>
              <a:t>Admin course </a:t>
            </a:r>
            <a:r>
              <a:rPr lang="en-IN" sz="1200" dirty="0">
                <a:latin typeface="Tahoma" panose="020B0604030504040204" pitchFamily="34" charset="0"/>
                <a:ea typeface="Tahoma" panose="020B0604030504040204" pitchFamily="34" charset="0"/>
                <a:cs typeface="Tahoma" panose="020B0604030504040204" pitchFamily="34" charset="0"/>
              </a:rPr>
              <a:t>at </a:t>
            </a:r>
            <a:r>
              <a:rPr lang="en-IN" sz="1200" dirty="0">
                <a:latin typeface="Tahoma" panose="020B0604030504040204" pitchFamily="34" charset="0"/>
                <a:ea typeface="Tahoma" panose="020B0604030504040204" pitchFamily="34" charset="0"/>
                <a:cs typeface="Tahoma" panose="020B0604030504040204" pitchFamily="34" charset="0"/>
                <a:hlinkClick r:id="rId3"/>
              </a:rPr>
              <a:t>http://www.edureka.co/informatica</a:t>
            </a: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647855" y="3637013"/>
            <a:ext cx="5029200" cy="646331"/>
          </a:xfrm>
          <a:prstGeom prst="rect">
            <a:avLst/>
          </a:prstGeom>
          <a:noFill/>
        </p:spPr>
        <p:txBody>
          <a:bodyPr wrap="square" rtlCol="0">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For Queries:</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 </a:t>
            </a:r>
            <a:endPar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a:p>
            <a:r>
              <a:rPr lang="en-US" sz="1200" dirty="0" smtClean="0">
                <a:latin typeface="Tahoma" panose="020B0604030504040204" pitchFamily="34" charset="0"/>
                <a:ea typeface="Tahoma" panose="020B0604030504040204" pitchFamily="34" charset="0"/>
                <a:cs typeface="Tahoma" panose="020B0604030504040204" pitchFamily="34" charset="0"/>
              </a:rPr>
              <a:t>Post on Twitter @edurekaIN: </a:t>
            </a:r>
            <a:r>
              <a:rPr lang="en-US" sz="1200" dirty="0" smtClean="0">
                <a:solidFill>
                  <a:srgbClr val="00B0F0"/>
                </a:solidFill>
                <a:latin typeface="Tahoma" panose="020B0604030504040204" pitchFamily="34" charset="0"/>
                <a:ea typeface="Tahoma" panose="020B0604030504040204" pitchFamily="34" charset="0"/>
                <a:cs typeface="Tahoma" panose="020B0604030504040204" pitchFamily="34" charset="0"/>
              </a:rPr>
              <a:t>#</a:t>
            </a:r>
            <a:r>
              <a:rPr lang="en-US" sz="1200" dirty="0" err="1" smtClean="0">
                <a:solidFill>
                  <a:srgbClr val="00B0F0"/>
                </a:solidFill>
                <a:latin typeface="Tahoma" panose="020B0604030504040204" pitchFamily="34" charset="0"/>
                <a:ea typeface="Tahoma" panose="020B0604030504040204" pitchFamily="34" charset="0"/>
                <a:cs typeface="Tahoma" panose="020B0604030504040204" pitchFamily="34" charset="0"/>
              </a:rPr>
              <a:t>askEdureka</a:t>
            </a:r>
            <a:endParaRPr lang="en-US" sz="1200" dirty="0" smtClean="0">
              <a:solidFill>
                <a:srgbClr val="00B0F0"/>
              </a:solidFill>
              <a:latin typeface="Tahoma" panose="020B0604030504040204" pitchFamily="34" charset="0"/>
              <a:ea typeface="Tahoma" panose="020B0604030504040204" pitchFamily="34" charset="0"/>
              <a:cs typeface="Tahoma" panose="020B0604030504040204" pitchFamily="34" charset="0"/>
            </a:endParaRPr>
          </a:p>
          <a:p>
            <a:r>
              <a:rPr lang="en-US" sz="1200" dirty="0" smtClean="0">
                <a:latin typeface="Tahoma" panose="020B0604030504040204" pitchFamily="34" charset="0"/>
                <a:ea typeface="Tahoma" panose="020B0604030504040204" pitchFamily="34" charset="0"/>
                <a:cs typeface="Tahoma" panose="020B0604030504040204" pitchFamily="34" charset="0"/>
              </a:rPr>
              <a:t>Post on Facebook </a:t>
            </a:r>
            <a:r>
              <a:rPr lang="en-US" sz="1200" dirty="0" smtClean="0">
                <a:solidFill>
                  <a:srgbClr val="00B0F0"/>
                </a:solidFill>
                <a:latin typeface="Tahoma" panose="020B0604030504040204" pitchFamily="34" charset="0"/>
                <a:ea typeface="Tahoma" panose="020B0604030504040204" pitchFamily="34" charset="0"/>
                <a:cs typeface="Tahoma" panose="020B0604030504040204" pitchFamily="34" charset="0"/>
              </a:rPr>
              <a:t>/</a:t>
            </a:r>
            <a:r>
              <a:rPr lang="en-US" sz="1200" dirty="0" err="1" smtClean="0">
                <a:solidFill>
                  <a:srgbClr val="00B0F0"/>
                </a:solidFill>
                <a:latin typeface="Tahoma" panose="020B0604030504040204" pitchFamily="34" charset="0"/>
                <a:ea typeface="Tahoma" panose="020B0604030504040204" pitchFamily="34" charset="0"/>
                <a:cs typeface="Tahoma" panose="020B0604030504040204" pitchFamily="34" charset="0"/>
              </a:rPr>
              <a:t>edurekaIN</a:t>
            </a:r>
            <a:endParaRPr lang="en-US" sz="1200" dirty="0">
              <a:solidFill>
                <a:srgbClr val="00B0F0"/>
              </a:solidFill>
              <a:latin typeface="Tahoma" panose="020B0604030504040204" pitchFamily="34" charset="0"/>
              <a:ea typeface="Tahoma" panose="020B0604030504040204" pitchFamily="34" charset="0"/>
              <a:cs typeface="Tahoma" panose="020B0604030504040204" pitchFamily="34" charset="0"/>
            </a:endParaRPr>
          </a:p>
        </p:txBody>
      </p:sp>
      <p:sp>
        <p:nvSpPr>
          <p:cNvPr id="8" name="TextBox 7"/>
          <p:cNvSpPr txBox="1"/>
          <p:nvPr/>
        </p:nvSpPr>
        <p:spPr>
          <a:xfrm>
            <a:off x="5969477" y="3459313"/>
            <a:ext cx="2619118" cy="830997"/>
          </a:xfrm>
          <a:prstGeom prst="rect">
            <a:avLst/>
          </a:prstGeom>
          <a:noFill/>
        </p:spPr>
        <p:txBody>
          <a:bodyPr wrap="square" rtlCol="0">
            <a:spAutoFit/>
          </a:bodyPr>
          <a:lstStyle/>
          <a:p>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For more details please contact us: </a:t>
            </a:r>
          </a:p>
          <a:p>
            <a:r>
              <a:rPr lang="en-IN" sz="1200" dirty="0" smtClean="0">
                <a:latin typeface="Tahoma" panose="020B0604030504040204" pitchFamily="34" charset="0"/>
                <a:ea typeface="Tahoma" panose="020B0604030504040204" pitchFamily="34" charset="0"/>
                <a:cs typeface="Tahoma" panose="020B0604030504040204" pitchFamily="34" charset="0"/>
              </a:rPr>
              <a:t>US : 1800 275 9730 (toll free)</a:t>
            </a:r>
          </a:p>
          <a:p>
            <a:r>
              <a:rPr lang="en-IN" sz="1200" dirty="0" smtClean="0">
                <a:latin typeface="Tahoma" panose="020B0604030504040204" pitchFamily="34" charset="0"/>
                <a:ea typeface="Tahoma" panose="020B0604030504040204" pitchFamily="34" charset="0"/>
                <a:cs typeface="Tahoma" panose="020B0604030504040204" pitchFamily="34" charset="0"/>
              </a:rPr>
              <a:t>INDIA </a:t>
            </a:r>
            <a:r>
              <a:rPr lang="en-IN" sz="1200" dirty="0">
                <a:latin typeface="Tahoma" panose="020B0604030504040204" pitchFamily="34" charset="0"/>
                <a:ea typeface="Tahoma" panose="020B0604030504040204" pitchFamily="34" charset="0"/>
                <a:cs typeface="Tahoma" panose="020B0604030504040204" pitchFamily="34" charset="0"/>
              </a:rPr>
              <a:t>: +91 88808 62004</a:t>
            </a:r>
          </a:p>
          <a:p>
            <a:r>
              <a:rPr lang="en-IN" sz="1200" dirty="0">
                <a:latin typeface="Tahoma" panose="020B0604030504040204" pitchFamily="34" charset="0"/>
                <a:ea typeface="Tahoma" panose="020B0604030504040204" pitchFamily="34" charset="0"/>
                <a:cs typeface="Tahoma" panose="020B0604030504040204" pitchFamily="34" charset="0"/>
              </a:rPr>
              <a:t>Email Us : </a:t>
            </a:r>
            <a:r>
              <a:rPr lang="en-IN" sz="1200" dirty="0" smtClean="0">
                <a:latin typeface="Tahoma" panose="020B0604030504040204" pitchFamily="34" charset="0"/>
                <a:ea typeface="Tahoma" panose="020B0604030504040204" pitchFamily="34" charset="0"/>
                <a:cs typeface="Tahoma" panose="020B0604030504040204" pitchFamily="34" charset="0"/>
                <a:hlinkClick r:id="rId4"/>
              </a:rPr>
              <a:t>webinars@edureka.co</a:t>
            </a: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3532744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6193874" cy="492443"/>
          </a:xfrm>
          <a:prstGeom prst="rect">
            <a:avLst/>
          </a:prstGeom>
          <a:noFill/>
        </p:spPr>
        <p:txBody>
          <a:bodyPr wrap="square" rtlCol="0">
            <a:spAutoFit/>
          </a:bodyPr>
          <a:lstStyle/>
          <a:p>
            <a:pPr defTabSz="685766"/>
            <a:r>
              <a:rPr lang="en-IN" sz="2600" dirty="0" smtClean="0">
                <a:solidFill>
                  <a:srgbClr val="262626"/>
                </a:solidFill>
                <a:latin typeface="+mj-lt"/>
              </a:rPr>
              <a:t>Introduction to PowerCenter</a:t>
            </a:r>
            <a:endParaRPr lang="en-IN" sz="2600" dirty="0">
              <a:solidFill>
                <a:srgbClr val="262626"/>
              </a:solidFill>
              <a:latin typeface="+mj-lt"/>
            </a:endParaRPr>
          </a:p>
        </p:txBody>
      </p:sp>
      <p:sp>
        <p:nvSpPr>
          <p:cNvPr id="3" name="Rectangle 2"/>
          <p:cNvSpPr/>
          <p:nvPr/>
        </p:nvSpPr>
        <p:spPr>
          <a:xfrm>
            <a:off x="76105" y="810522"/>
            <a:ext cx="8065911" cy="3970318"/>
          </a:xfrm>
          <a:prstGeom prst="rect">
            <a:avLst/>
          </a:prstGeom>
        </p:spPr>
        <p:txBody>
          <a:bodyPr wrap="square">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PowerCenter:</a:t>
            </a:r>
          </a:p>
          <a:p>
            <a:endParaRPr lang="en-US" sz="1200" b="1" dirty="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It is </a:t>
            </a:r>
            <a:r>
              <a:rPr lang="en-US" sz="1200" dirty="0">
                <a:latin typeface="Tahoma" panose="020B0604030504040204" pitchFamily="34" charset="0"/>
                <a:ea typeface="Tahoma" panose="020B0604030504040204" pitchFamily="34" charset="0"/>
                <a:cs typeface="Tahoma" panose="020B0604030504040204" pitchFamily="34" charset="0"/>
              </a:rPr>
              <a:t>a single, unified enterprise data integration platform that allows companies and </a:t>
            </a:r>
            <a:r>
              <a:rPr lang="en-US" sz="1200" dirty="0" smtClean="0">
                <a:latin typeface="Tahoma" panose="020B0604030504040204" pitchFamily="34" charset="0"/>
                <a:ea typeface="Tahoma" panose="020B0604030504040204" pitchFamily="34" charset="0"/>
                <a:cs typeface="Tahoma" panose="020B0604030504040204" pitchFamily="34" charset="0"/>
              </a:rPr>
              <a:t>government organizations of </a:t>
            </a:r>
            <a:r>
              <a:rPr lang="en-US" sz="1200" dirty="0">
                <a:latin typeface="Tahoma" panose="020B0604030504040204" pitchFamily="34" charset="0"/>
                <a:ea typeface="Tahoma" panose="020B0604030504040204" pitchFamily="34" charset="0"/>
                <a:cs typeface="Tahoma" panose="020B0604030504040204" pitchFamily="34" charset="0"/>
              </a:rPr>
              <a:t>all sizes to </a:t>
            </a:r>
            <a:r>
              <a:rPr lang="en-US" sz="1200" dirty="0" smtClean="0">
                <a:latin typeface="Tahoma" panose="020B0604030504040204" pitchFamily="34" charset="0"/>
                <a:ea typeface="Tahoma" panose="020B0604030504040204" pitchFamily="34" charset="0"/>
                <a:cs typeface="Tahoma" panose="020B0604030504040204" pitchFamily="34" charset="0"/>
              </a:rPr>
              <a:t>access, discover </a:t>
            </a:r>
            <a:r>
              <a:rPr lang="en-US" sz="1200" dirty="0">
                <a:latin typeface="Tahoma" panose="020B0604030504040204" pitchFamily="34" charset="0"/>
                <a:ea typeface="Tahoma" panose="020B0604030504040204" pitchFamily="34" charset="0"/>
                <a:cs typeface="Tahoma" panose="020B0604030504040204" pitchFamily="34" charset="0"/>
              </a:rPr>
              <a:t>and integrate data from virtually any business system, in any format and </a:t>
            </a:r>
            <a:r>
              <a:rPr lang="en-US" sz="1200" dirty="0" smtClean="0">
                <a:latin typeface="Tahoma" panose="020B0604030504040204" pitchFamily="34" charset="0"/>
                <a:ea typeface="Tahoma" panose="020B0604030504040204" pitchFamily="34" charset="0"/>
                <a:cs typeface="Tahoma" panose="020B0604030504040204" pitchFamily="34" charset="0"/>
              </a:rPr>
              <a:t>deliver that </a:t>
            </a:r>
            <a:r>
              <a:rPr lang="en-US" sz="1200" dirty="0">
                <a:latin typeface="Tahoma" panose="020B0604030504040204" pitchFamily="34" charset="0"/>
                <a:ea typeface="Tahoma" panose="020B0604030504040204" pitchFamily="34" charset="0"/>
                <a:cs typeface="Tahoma" panose="020B0604030504040204" pitchFamily="34" charset="0"/>
              </a:rPr>
              <a:t>data throughout the enterprise at any </a:t>
            </a:r>
            <a:r>
              <a:rPr lang="en-US" sz="1200" dirty="0" smtClean="0">
                <a:latin typeface="Tahoma" panose="020B0604030504040204" pitchFamily="34" charset="0"/>
                <a:ea typeface="Tahoma" panose="020B0604030504040204" pitchFamily="34" charset="0"/>
                <a:cs typeface="Tahoma" panose="020B0604030504040204" pitchFamily="34" charset="0"/>
              </a:rPr>
              <a:t>speed</a:t>
            </a:r>
            <a:endParaRPr lang="en-US" sz="1200" dirty="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An </a:t>
            </a:r>
            <a:r>
              <a:rPr lang="en-US" sz="1200" dirty="0">
                <a:latin typeface="Tahoma" panose="020B0604030504040204" pitchFamily="34" charset="0"/>
                <a:ea typeface="Tahoma" panose="020B0604030504040204" pitchFamily="34" charset="0"/>
                <a:cs typeface="Tahoma" panose="020B0604030504040204" pitchFamily="34" charset="0"/>
              </a:rPr>
              <a:t>ETL tool ( Extract, Transform and Load)</a:t>
            </a:r>
          </a:p>
          <a:p>
            <a:pPr marL="514350" lvl="1"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The </a:t>
            </a:r>
            <a:r>
              <a:rPr lang="en-US" sz="1200" dirty="0">
                <a:latin typeface="Tahoma" panose="020B0604030504040204" pitchFamily="34" charset="0"/>
                <a:ea typeface="Tahoma" panose="020B0604030504040204" pitchFamily="34" charset="0"/>
                <a:cs typeface="Tahoma" panose="020B0604030504040204" pitchFamily="34" charset="0"/>
              </a:rPr>
              <a:t>main advantages of PowerCenter over other ETL tools </a:t>
            </a:r>
            <a:r>
              <a:rPr lang="en-US" sz="1200" dirty="0" smtClean="0">
                <a:latin typeface="Tahoma" panose="020B0604030504040204" pitchFamily="34" charset="0"/>
                <a:ea typeface="Tahoma" panose="020B0604030504040204" pitchFamily="34" charset="0"/>
                <a:cs typeface="Tahoma" panose="020B0604030504040204" pitchFamily="34" charset="0"/>
              </a:rPr>
              <a:t>lies </a:t>
            </a:r>
            <a:r>
              <a:rPr lang="en-US" sz="1200" dirty="0">
                <a:latin typeface="Tahoma" panose="020B0604030504040204" pitchFamily="34" charset="0"/>
                <a:ea typeface="Tahoma" panose="020B0604030504040204" pitchFamily="34" charset="0"/>
                <a:cs typeface="Tahoma" panose="020B0604030504040204" pitchFamily="34" charset="0"/>
              </a:rPr>
              <a:t>in its robustness, for it can be used in both Windows and </a:t>
            </a:r>
            <a:r>
              <a:rPr lang="en-US" sz="1200" dirty="0" smtClean="0">
                <a:latin typeface="Tahoma" panose="020B0604030504040204" pitchFamily="34" charset="0"/>
                <a:ea typeface="Tahoma" panose="020B0604030504040204" pitchFamily="34" charset="0"/>
                <a:cs typeface="Tahoma" panose="020B0604030504040204" pitchFamily="34" charset="0"/>
              </a:rPr>
              <a:t>Unix based systems</a:t>
            </a:r>
          </a:p>
          <a:p>
            <a:pPr marL="514350" lvl="1"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 PowerCenter can read from a variety of different sources and write to </a:t>
            </a:r>
            <a:r>
              <a:rPr lang="en-US" sz="1200" dirty="0" smtClean="0">
                <a:latin typeface="Tahoma" panose="020B0604030504040204" pitchFamily="34" charset="0"/>
                <a:ea typeface="Tahoma" panose="020B0604030504040204" pitchFamily="34" charset="0"/>
                <a:cs typeface="Tahoma" panose="020B0604030504040204" pitchFamily="34" charset="0"/>
              </a:rPr>
              <a:t>as many </a:t>
            </a:r>
            <a:r>
              <a:rPr lang="en-US" sz="1200" dirty="0">
                <a:latin typeface="Tahoma" panose="020B0604030504040204" pitchFamily="34" charset="0"/>
                <a:ea typeface="Tahoma" panose="020B0604030504040204" pitchFamily="34" charset="0"/>
                <a:cs typeface="Tahoma" panose="020B0604030504040204" pitchFamily="34" charset="0"/>
              </a:rPr>
              <a:t>targets, while transforming data in </a:t>
            </a:r>
            <a:r>
              <a:rPr lang="en-US" sz="1200" dirty="0" smtClean="0">
                <a:latin typeface="Tahoma" panose="020B0604030504040204" pitchFamily="34" charset="0"/>
                <a:ea typeface="Tahoma" panose="020B0604030504040204" pitchFamily="34" charset="0"/>
                <a:cs typeface="Tahoma" panose="020B0604030504040204" pitchFamily="34" charset="0"/>
              </a:rPr>
              <a:t>between</a:t>
            </a:r>
            <a:endParaRPr lang="en-US" sz="1200" dirty="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The </a:t>
            </a:r>
            <a:r>
              <a:rPr lang="en-US" sz="1200" dirty="0">
                <a:latin typeface="Tahoma" panose="020B0604030504040204" pitchFamily="34" charset="0"/>
                <a:ea typeface="Tahoma" panose="020B0604030504040204" pitchFamily="34" charset="0"/>
                <a:cs typeface="Tahoma" panose="020B0604030504040204" pitchFamily="34" charset="0"/>
              </a:rPr>
              <a:t>main advantages of PowerCenter over other ETL tools, and hence a reason for its popularity over other such tools are as follows</a:t>
            </a:r>
            <a:r>
              <a:rPr lang="en-US" sz="1200" dirty="0" smtClean="0">
                <a:latin typeface="Tahoma" panose="020B0604030504040204" pitchFamily="34" charset="0"/>
                <a:ea typeface="Tahoma" panose="020B0604030504040204" pitchFamily="34" charset="0"/>
                <a:cs typeface="Tahoma" panose="020B0604030504040204" pitchFamily="34" charset="0"/>
              </a:rPr>
              <a:t>:</a:t>
            </a:r>
          </a:p>
          <a:p>
            <a:pPr marL="514350" lvl="1"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914400" lvl="2" indent="-228600">
              <a:buFont typeface="Tahoma" panose="020B0604030504040204" pitchFamily="34" charset="0"/>
              <a:buChar char="»"/>
            </a:pPr>
            <a:r>
              <a:rPr lang="en-US" sz="1200" dirty="0" smtClean="0">
                <a:latin typeface="Tahoma" panose="020B0604030504040204" pitchFamily="34" charset="0"/>
                <a:ea typeface="Tahoma" panose="020B0604030504040204" pitchFamily="34" charset="0"/>
                <a:cs typeface="Tahoma" panose="020B0604030504040204" pitchFamily="34" charset="0"/>
              </a:rPr>
              <a:t>It </a:t>
            </a:r>
            <a:r>
              <a:rPr lang="en-US" sz="1200" dirty="0">
                <a:latin typeface="Tahoma" panose="020B0604030504040204" pitchFamily="34" charset="0"/>
                <a:ea typeface="Tahoma" panose="020B0604030504040204" pitchFamily="34" charset="0"/>
                <a:cs typeface="Tahoma" panose="020B0604030504040204" pitchFamily="34" charset="0"/>
              </a:rPr>
              <a:t>is robust, and can be used in both windows and UNIX based </a:t>
            </a:r>
            <a:r>
              <a:rPr lang="en-US" sz="1200" dirty="0" smtClean="0">
                <a:latin typeface="Tahoma" panose="020B0604030504040204" pitchFamily="34" charset="0"/>
                <a:ea typeface="Tahoma" panose="020B0604030504040204" pitchFamily="34" charset="0"/>
                <a:cs typeface="Tahoma" panose="020B0604030504040204" pitchFamily="34" charset="0"/>
              </a:rPr>
              <a:t>systems</a:t>
            </a:r>
          </a:p>
          <a:p>
            <a:pPr marL="914400" lvl="2" indent="-228600">
              <a:buFont typeface="Tahoma" panose="020B0604030504040204" pitchFamily="34" charset="0"/>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914400" lvl="2" indent="-228600">
              <a:buFont typeface="Tahoma" panose="020B0604030504040204" pitchFamily="34" charset="0"/>
              <a:buChar char="»"/>
            </a:pPr>
            <a:r>
              <a:rPr lang="en-US" sz="1200" dirty="0">
                <a:latin typeface="Tahoma" panose="020B0604030504040204" pitchFamily="34" charset="0"/>
                <a:ea typeface="Tahoma" panose="020B0604030504040204" pitchFamily="34" charset="0"/>
                <a:cs typeface="Tahoma" panose="020B0604030504040204" pitchFamily="34" charset="0"/>
              </a:rPr>
              <a:t>It is high performing yet very simple for developing, maintaining and administering</a:t>
            </a:r>
            <a:endParaRPr lang="en-IN"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4152029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6193874" cy="492443"/>
          </a:xfrm>
          <a:prstGeom prst="rect">
            <a:avLst/>
          </a:prstGeom>
          <a:noFill/>
        </p:spPr>
        <p:txBody>
          <a:bodyPr wrap="square" rtlCol="0">
            <a:spAutoFit/>
          </a:bodyPr>
          <a:lstStyle/>
          <a:p>
            <a:pPr defTabSz="685766"/>
            <a:r>
              <a:rPr lang="en-IN" sz="2600" dirty="0" smtClean="0">
                <a:solidFill>
                  <a:srgbClr val="262626"/>
                </a:solidFill>
                <a:latin typeface="+mj-lt"/>
              </a:rPr>
              <a:t>Versions of PowerCenter</a:t>
            </a:r>
            <a:endParaRPr lang="en-IN" sz="2600" dirty="0">
              <a:solidFill>
                <a:srgbClr val="262626"/>
              </a:solidFill>
              <a:latin typeface="+mj-lt"/>
            </a:endParaRPr>
          </a:p>
        </p:txBody>
      </p:sp>
      <p:sp>
        <p:nvSpPr>
          <p:cNvPr id="3" name="Rectangle 2"/>
          <p:cNvSpPr/>
          <p:nvPr/>
        </p:nvSpPr>
        <p:spPr>
          <a:xfrm>
            <a:off x="76105" y="810522"/>
            <a:ext cx="8065911" cy="3046988"/>
          </a:xfrm>
          <a:prstGeom prst="rect">
            <a:avLst/>
          </a:prstGeom>
        </p:spPr>
        <p:txBody>
          <a:bodyPr wrap="square">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PowerCenter Version History:</a:t>
            </a:r>
          </a:p>
          <a:p>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The </a:t>
            </a:r>
            <a:r>
              <a:rPr lang="en-US" sz="1200" dirty="0">
                <a:latin typeface="Tahoma" panose="020B0604030504040204" pitchFamily="34" charset="0"/>
                <a:ea typeface="Tahoma" panose="020B0604030504040204" pitchFamily="34" charset="0"/>
                <a:cs typeface="Tahoma" panose="020B0604030504040204" pitchFamily="34" charset="0"/>
              </a:rPr>
              <a:t>current version of PowerCenter is Informatica PowerCenter </a:t>
            </a:r>
            <a:r>
              <a:rPr lang="en-US" sz="1200" dirty="0" smtClean="0">
                <a:latin typeface="Tahoma" panose="020B0604030504040204" pitchFamily="34" charset="0"/>
                <a:ea typeface="Tahoma" panose="020B0604030504040204" pitchFamily="34" charset="0"/>
                <a:cs typeface="Tahoma" panose="020B0604030504040204" pitchFamily="34" charset="0"/>
              </a:rPr>
              <a:t>9.6.1 HF2 </a:t>
            </a:r>
            <a:r>
              <a:rPr lang="en-US" sz="1200" dirty="0">
                <a:latin typeface="Tahoma" panose="020B0604030504040204" pitchFamily="34" charset="0"/>
                <a:ea typeface="Tahoma" panose="020B0604030504040204" pitchFamily="34" charset="0"/>
                <a:cs typeface="Tahoma" panose="020B0604030504040204" pitchFamily="34" charset="0"/>
              </a:rPr>
              <a:t>(as of </a:t>
            </a:r>
            <a:r>
              <a:rPr lang="en-US" sz="1200" dirty="0" smtClean="0">
                <a:latin typeface="Tahoma" panose="020B0604030504040204" pitchFamily="34" charset="0"/>
                <a:ea typeface="Tahoma" panose="020B0604030504040204" pitchFamily="34" charset="0"/>
                <a:cs typeface="Tahoma" panose="020B0604030504040204" pitchFamily="34" charset="0"/>
              </a:rPr>
              <a:t>Feb ’15)</a:t>
            </a:r>
          </a:p>
          <a:p>
            <a:pPr marL="514350" lvl="1"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From </a:t>
            </a:r>
            <a:r>
              <a:rPr lang="en-US" sz="1200" dirty="0">
                <a:latin typeface="Tahoma" panose="020B0604030504040204" pitchFamily="34" charset="0"/>
                <a:ea typeface="Tahoma" panose="020B0604030504040204" pitchFamily="34" charset="0"/>
                <a:cs typeface="Tahoma" panose="020B0604030504040204" pitchFamily="34" charset="0"/>
              </a:rPr>
              <a:t>version </a:t>
            </a:r>
            <a:r>
              <a:rPr lang="en-US" sz="1200" dirty="0" smtClean="0">
                <a:latin typeface="Tahoma" panose="020B0604030504040204" pitchFamily="34" charset="0"/>
                <a:ea typeface="Tahoma" panose="020B0604030504040204" pitchFamily="34" charset="0"/>
                <a:cs typeface="Tahoma" panose="020B0604030504040204" pitchFamily="34" charset="0"/>
              </a:rPr>
              <a:t>9.x </a:t>
            </a:r>
            <a:r>
              <a:rPr lang="en-US" sz="1200" dirty="0">
                <a:latin typeface="Tahoma" panose="020B0604030504040204" pitchFamily="34" charset="0"/>
                <a:ea typeface="Tahoma" panose="020B0604030504040204" pitchFamily="34" charset="0"/>
                <a:cs typeface="Tahoma" panose="020B0604030504040204" pitchFamily="34" charset="0"/>
              </a:rPr>
              <a:t>onwards, PowerCenter has become service oriented, with each server component being </a:t>
            </a:r>
            <a:r>
              <a:rPr lang="en-US" sz="1200" dirty="0" smtClean="0">
                <a:latin typeface="Tahoma" panose="020B0604030504040204" pitchFamily="34" charset="0"/>
                <a:ea typeface="Tahoma" panose="020B0604030504040204" pitchFamily="34" charset="0"/>
                <a:cs typeface="Tahoma" panose="020B0604030504040204" pitchFamily="34" charset="0"/>
              </a:rPr>
              <a:t>identified </a:t>
            </a:r>
            <a:r>
              <a:rPr lang="en-US" sz="1200" dirty="0">
                <a:latin typeface="Tahoma" panose="020B0604030504040204" pitchFamily="34" charset="0"/>
                <a:ea typeface="Tahoma" panose="020B0604030504040204" pitchFamily="34" charset="0"/>
                <a:cs typeface="Tahoma" panose="020B0604030504040204" pitchFamily="34" charset="0"/>
              </a:rPr>
              <a:t>as a service. (Ex.: Repository service, Integration service etc</a:t>
            </a:r>
            <a:r>
              <a:rPr lang="en-US" sz="1200" dirty="0" smtClean="0">
                <a:latin typeface="Tahoma" panose="020B0604030504040204" pitchFamily="34" charset="0"/>
                <a:ea typeface="Tahoma" panose="020B0604030504040204" pitchFamily="34" charset="0"/>
                <a:cs typeface="Tahoma" panose="020B0604030504040204" pitchFamily="34" charset="0"/>
              </a:rPr>
              <a:t>.)</a:t>
            </a:r>
          </a:p>
          <a:p>
            <a:pPr marL="514350" lvl="1"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The </a:t>
            </a:r>
            <a:r>
              <a:rPr lang="en-US" sz="1200" dirty="0">
                <a:latin typeface="Tahoma" panose="020B0604030504040204" pitchFamily="34" charset="0"/>
                <a:ea typeface="Tahoma" panose="020B0604030504040204" pitchFamily="34" charset="0"/>
                <a:cs typeface="Tahoma" panose="020B0604030504040204" pitchFamily="34" charset="0"/>
              </a:rPr>
              <a:t>previous versions of Informatica are neither in use nor under support of </a:t>
            </a:r>
            <a:r>
              <a:rPr lang="en-US" sz="1200" dirty="0" smtClean="0">
                <a:latin typeface="Tahoma" panose="020B0604030504040204" pitchFamily="34" charset="0"/>
                <a:ea typeface="Tahoma" panose="020B0604030504040204" pitchFamily="34" charset="0"/>
                <a:cs typeface="Tahoma" panose="020B0604030504040204" pitchFamily="34" charset="0"/>
              </a:rPr>
              <a:t>Informatica</a:t>
            </a:r>
          </a:p>
          <a:p>
            <a:pPr marL="514350" lvl="1"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For </a:t>
            </a:r>
            <a:r>
              <a:rPr lang="en-US" sz="1200" dirty="0">
                <a:latin typeface="Tahoma" panose="020B0604030504040204" pitchFamily="34" charset="0"/>
                <a:ea typeface="Tahoma" panose="020B0604030504040204" pitchFamily="34" charset="0"/>
                <a:cs typeface="Tahoma" panose="020B0604030504040204" pitchFamily="34" charset="0"/>
              </a:rPr>
              <a:t>more information please visit </a:t>
            </a:r>
            <a:r>
              <a:rPr lang="en-US" sz="1200" dirty="0" smtClean="0">
                <a:latin typeface="Tahoma" panose="020B0604030504040204" pitchFamily="34" charset="0"/>
                <a:ea typeface="Tahoma" panose="020B0604030504040204" pitchFamily="34" charset="0"/>
                <a:cs typeface="Tahoma" panose="020B0604030504040204" pitchFamily="34" charset="0"/>
                <a:hlinkClick r:id="rId3"/>
              </a:rPr>
              <a:t>www.informatica.com</a:t>
            </a: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r>
              <a:rPr lang="en-US" sz="1200" dirty="0">
                <a:latin typeface="Tahoma" panose="020B0604030504040204" pitchFamily="34" charset="0"/>
                <a:ea typeface="Tahoma" panose="020B0604030504040204" pitchFamily="34" charset="0"/>
                <a:cs typeface="Tahoma" panose="020B0604030504040204" pitchFamily="34" charset="0"/>
              </a:rPr>
              <a:t>		</a:t>
            </a:r>
          </a:p>
          <a:p>
            <a:pPr marL="171450" indent="-171450">
              <a:buFont typeface="Symbol" panose="05050102010706020507" pitchFamily="18" charset="2"/>
              <a:buChar char="®"/>
            </a:pPr>
            <a:endParaRPr lang="en-IN"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5713225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6" y="145918"/>
            <a:ext cx="7636454" cy="492443"/>
          </a:xfrm>
          <a:prstGeom prst="rect">
            <a:avLst/>
          </a:prstGeom>
          <a:noFill/>
        </p:spPr>
        <p:txBody>
          <a:bodyPr wrap="square" rtlCol="0">
            <a:spAutoFit/>
          </a:bodyPr>
          <a:lstStyle/>
          <a:p>
            <a:pPr defTabSz="685766"/>
            <a:r>
              <a:rPr lang="en-IN" sz="2600" dirty="0">
                <a:solidFill>
                  <a:srgbClr val="262626"/>
                </a:solidFill>
                <a:latin typeface="+mj-lt"/>
              </a:rPr>
              <a:t>PowerCenter Architecture - Single </a:t>
            </a:r>
            <a:r>
              <a:rPr lang="en-IN" sz="2600" dirty="0" smtClean="0">
                <a:solidFill>
                  <a:srgbClr val="262626"/>
                </a:solidFill>
                <a:latin typeface="+mj-lt"/>
              </a:rPr>
              <a:t>Unified Architecture</a:t>
            </a:r>
            <a:endParaRPr lang="en-IN" sz="2600" dirty="0">
              <a:solidFill>
                <a:srgbClr val="262626"/>
              </a:solidFill>
              <a:latin typeface="+mj-lt"/>
            </a:endParaRPr>
          </a:p>
        </p:txBody>
      </p:sp>
      <p:pic>
        <p:nvPicPr>
          <p:cNvPr id="4" name="Picture 3"/>
          <p:cNvPicPr>
            <a:picLocks noChangeAspect="1"/>
          </p:cNvPicPr>
          <p:nvPr/>
        </p:nvPicPr>
        <p:blipFill>
          <a:blip r:embed="rId3"/>
          <a:stretch>
            <a:fillRect/>
          </a:stretch>
        </p:blipFill>
        <p:spPr>
          <a:xfrm>
            <a:off x="883313" y="866336"/>
            <a:ext cx="7010400" cy="3896164"/>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9159333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6193874" cy="492443"/>
          </a:xfrm>
          <a:prstGeom prst="rect">
            <a:avLst/>
          </a:prstGeom>
          <a:noFill/>
        </p:spPr>
        <p:txBody>
          <a:bodyPr wrap="square" rtlCol="0">
            <a:spAutoFit/>
          </a:bodyPr>
          <a:lstStyle/>
          <a:p>
            <a:pPr defTabSz="685766"/>
            <a:r>
              <a:rPr lang="en-IN" sz="2600" dirty="0" smtClean="0">
                <a:solidFill>
                  <a:srgbClr val="262626"/>
                </a:solidFill>
                <a:latin typeface="+mj-lt"/>
              </a:rPr>
              <a:t>Overview of PowerCenter Architecture</a:t>
            </a:r>
            <a:endParaRPr lang="en-IN" sz="2600" dirty="0">
              <a:solidFill>
                <a:srgbClr val="262626"/>
              </a:solidFill>
              <a:latin typeface="+mj-lt"/>
            </a:endParaRPr>
          </a:p>
        </p:txBody>
      </p:sp>
      <p:sp>
        <p:nvSpPr>
          <p:cNvPr id="3" name="Rectangle 2"/>
          <p:cNvSpPr/>
          <p:nvPr/>
        </p:nvSpPr>
        <p:spPr>
          <a:xfrm>
            <a:off x="428530" y="810522"/>
            <a:ext cx="8065911" cy="1754326"/>
          </a:xfrm>
          <a:prstGeom prst="rect">
            <a:avLst/>
          </a:prstGeom>
        </p:spPr>
        <p:txBody>
          <a:bodyPr wrap="square">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The PowerCenter tool consists of :</a:t>
            </a:r>
          </a:p>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a:t>
            </a: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Client </a:t>
            </a:r>
            <a:r>
              <a:rPr lang="en-US" sz="1200" dirty="0">
                <a:latin typeface="Tahoma" panose="020B0604030504040204" pitchFamily="34" charset="0"/>
                <a:ea typeface="Tahoma" panose="020B0604030504040204" pitchFamily="34" charset="0"/>
                <a:cs typeface="Tahoma" panose="020B0604030504040204" pitchFamily="34" charset="0"/>
              </a:rPr>
              <a:t>components </a:t>
            </a: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Server </a:t>
            </a:r>
            <a:r>
              <a:rPr lang="en-US" sz="1200" dirty="0">
                <a:latin typeface="Tahoma" panose="020B0604030504040204" pitchFamily="34" charset="0"/>
                <a:ea typeface="Tahoma" panose="020B0604030504040204" pitchFamily="34" charset="0"/>
                <a:cs typeface="Tahoma" panose="020B0604030504040204" pitchFamily="34" charset="0"/>
              </a:rPr>
              <a:t>components</a:t>
            </a:r>
          </a:p>
          <a:p>
            <a:pPr marL="171450" indent="-171450">
              <a:buFont typeface="Symbol" panose="05050102010706020507" pitchFamily="18" charset="2"/>
              <a:buChar char="®"/>
            </a:pPr>
            <a:endParaRPr lang="en-IN"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pic>
        <p:nvPicPr>
          <p:cNvPr id="6" name="Picture 5"/>
          <p:cNvPicPr/>
          <p:nvPr/>
        </p:nvPicPr>
        <p:blipFill rotWithShape="1">
          <a:blip r:embed="rId3"/>
          <a:srcRect l="29006" t="25371" r="22917" b="13626"/>
          <a:stretch/>
        </p:blipFill>
        <p:spPr bwMode="auto">
          <a:xfrm>
            <a:off x="3495773" y="810521"/>
            <a:ext cx="5435575" cy="394223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658416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6193874" cy="492443"/>
          </a:xfrm>
          <a:prstGeom prst="rect">
            <a:avLst/>
          </a:prstGeom>
          <a:noFill/>
        </p:spPr>
        <p:txBody>
          <a:bodyPr wrap="square" rtlCol="0">
            <a:spAutoFit/>
          </a:bodyPr>
          <a:lstStyle/>
          <a:p>
            <a:pPr defTabSz="685766"/>
            <a:r>
              <a:rPr lang="en-IN" sz="2600" dirty="0" smtClean="0">
                <a:solidFill>
                  <a:srgbClr val="262626"/>
                </a:solidFill>
                <a:latin typeface="+mj-lt"/>
              </a:rPr>
              <a:t>Client Components of PowerCenter </a:t>
            </a:r>
            <a:endParaRPr lang="en-IN" sz="2600" dirty="0">
              <a:solidFill>
                <a:srgbClr val="262626"/>
              </a:solidFill>
              <a:latin typeface="+mj-lt"/>
            </a:endParaRPr>
          </a:p>
        </p:txBody>
      </p:sp>
      <p:sp>
        <p:nvSpPr>
          <p:cNvPr id="3" name="Rectangle 2"/>
          <p:cNvSpPr/>
          <p:nvPr/>
        </p:nvSpPr>
        <p:spPr>
          <a:xfrm>
            <a:off x="1440608" y="810522"/>
            <a:ext cx="8065911" cy="3970318"/>
          </a:xfrm>
          <a:prstGeom prst="rect">
            <a:avLst/>
          </a:prstGeom>
        </p:spPr>
        <p:txBody>
          <a:bodyPr wrap="square">
            <a:spAutoFit/>
          </a:bodyPr>
          <a:lstStyle/>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PowerCenter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Repository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Manager	</a:t>
            </a:r>
          </a:p>
          <a:p>
            <a:pPr marL="171450"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PowerCenter Designer</a:t>
            </a:r>
          </a:p>
          <a:p>
            <a:pPr marL="171450"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PowerCenter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Workflow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Manager</a:t>
            </a:r>
          </a:p>
          <a:p>
            <a:pPr marL="171450"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PowerCenter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Workflow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Monitor</a:t>
            </a:r>
          </a:p>
          <a:p>
            <a:pPr marL="171450"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PowerCenter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Administration Console (browser based)</a:t>
            </a:r>
          </a:p>
          <a:p>
            <a:pPr marL="171450" indent="-171450">
              <a:buFont typeface="Symbol" panose="05050102010706020507" pitchFamily="18" charset="2"/>
              <a:buChar char="®"/>
            </a:pP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0" name="Picture 13" descr="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5316" y="771620"/>
            <a:ext cx="596900" cy="62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4" descr="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4699" y="1478368"/>
            <a:ext cx="596900" cy="62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5" descr="w"/>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4699" y="2185116"/>
            <a:ext cx="596900" cy="62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6" descr="m"/>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4699" y="2890288"/>
            <a:ext cx="596900" cy="62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8" descr="logi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2766" y="3518938"/>
            <a:ext cx="762000" cy="80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482777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6193874" cy="492443"/>
          </a:xfrm>
          <a:prstGeom prst="rect">
            <a:avLst/>
          </a:prstGeom>
          <a:noFill/>
        </p:spPr>
        <p:txBody>
          <a:bodyPr wrap="square" rtlCol="0">
            <a:spAutoFit/>
          </a:bodyPr>
          <a:lstStyle/>
          <a:p>
            <a:pPr defTabSz="685766"/>
            <a:r>
              <a:rPr lang="en-IN" sz="2600" dirty="0" smtClean="0">
                <a:solidFill>
                  <a:srgbClr val="262626"/>
                </a:solidFill>
                <a:latin typeface="+mj-lt"/>
              </a:rPr>
              <a:t>Overall Architecture of PowerCenter </a:t>
            </a:r>
            <a:endParaRPr lang="en-IN" sz="2600" dirty="0">
              <a:solidFill>
                <a:srgbClr val="262626"/>
              </a:solidFill>
              <a:latin typeface="+mj-lt"/>
            </a:endParaRPr>
          </a:p>
        </p:txBody>
      </p:sp>
      <p:sp>
        <p:nvSpPr>
          <p:cNvPr id="6" name="Rectangle 5"/>
          <p:cNvSpPr/>
          <p:nvPr/>
        </p:nvSpPr>
        <p:spPr>
          <a:xfrm>
            <a:off x="428530" y="810522"/>
            <a:ext cx="8065911" cy="646331"/>
          </a:xfrm>
          <a:prstGeom prst="rect">
            <a:avLst/>
          </a:prstGeom>
        </p:spPr>
        <p:txBody>
          <a:bodyPr wrap="square">
            <a:spAutoFit/>
          </a:bodyPr>
          <a:lstStyle/>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PowerCenter 9.x Architecture</a:t>
            </a:r>
            <a:endParaRPr lang="en-IN"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pic>
        <p:nvPicPr>
          <p:cNvPr id="7" name="Picture 6"/>
          <p:cNvPicPr/>
          <p:nvPr/>
        </p:nvPicPr>
        <p:blipFill rotWithShape="1">
          <a:blip r:embed="rId3"/>
          <a:srcRect l="11919" t="32385" r="31901" b="11632"/>
          <a:stretch/>
        </p:blipFill>
        <p:spPr bwMode="auto">
          <a:xfrm>
            <a:off x="531628" y="1073888"/>
            <a:ext cx="8112642" cy="363633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720046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6274337" cy="492443"/>
          </a:xfrm>
          <a:prstGeom prst="rect">
            <a:avLst/>
          </a:prstGeom>
          <a:noFill/>
        </p:spPr>
        <p:txBody>
          <a:bodyPr wrap="square" rtlCol="0">
            <a:spAutoFit/>
          </a:bodyPr>
          <a:lstStyle/>
          <a:p>
            <a:pPr defTabSz="685766"/>
            <a:r>
              <a:rPr lang="en-US" sz="2600" dirty="0" smtClean="0">
                <a:latin typeface="+mj-lt"/>
              </a:rPr>
              <a:t>Designer Overview</a:t>
            </a:r>
            <a:endParaRPr lang="en-IN" sz="2600" dirty="0">
              <a:solidFill>
                <a:srgbClr val="262626"/>
              </a:solidFill>
              <a:latin typeface="+mj-lt"/>
            </a:endParaRPr>
          </a:p>
        </p:txBody>
      </p:sp>
      <p:pic>
        <p:nvPicPr>
          <p:cNvPr id="5" name="Picture 4"/>
          <p:cNvPicPr>
            <a:picLocks noChangeAspect="1"/>
          </p:cNvPicPr>
          <p:nvPr/>
        </p:nvPicPr>
        <p:blipFill>
          <a:blip r:embed="rId3"/>
          <a:stretch>
            <a:fillRect/>
          </a:stretch>
        </p:blipFill>
        <p:spPr>
          <a:xfrm>
            <a:off x="2307892" y="2250899"/>
            <a:ext cx="4555928" cy="2549701"/>
          </a:xfrm>
          <a:prstGeom prst="rect">
            <a:avLst/>
          </a:prstGeom>
          <a:effectLst>
            <a:outerShdw blurRad="63500" sx="102000" sy="102000" algn="ctr" rotWithShape="0">
              <a:prstClr val="black">
                <a:alpha val="40000"/>
              </a:prstClr>
            </a:outerShdw>
          </a:effectLst>
        </p:spPr>
      </p:pic>
      <p:sp>
        <p:nvSpPr>
          <p:cNvPr id="8" name="Rectangle 7"/>
          <p:cNvSpPr/>
          <p:nvPr/>
        </p:nvSpPr>
        <p:spPr>
          <a:xfrm>
            <a:off x="408361" y="789201"/>
            <a:ext cx="8354991" cy="1384995"/>
          </a:xfrm>
          <a:prstGeom prst="rect">
            <a:avLst/>
          </a:prstGeom>
        </p:spPr>
        <p:txBody>
          <a:bodyPr wrap="square">
            <a:spAutoFit/>
          </a:bodyPr>
          <a:lstStyle/>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The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PowerCenter Designer </a:t>
            </a:r>
            <a:r>
              <a:rPr lang="en-US" sz="1200" dirty="0">
                <a:latin typeface="Tahoma" panose="020B0604030504040204" pitchFamily="34" charset="0"/>
                <a:ea typeface="Tahoma" panose="020B0604030504040204" pitchFamily="34" charset="0"/>
                <a:cs typeface="Tahoma" panose="020B0604030504040204" pitchFamily="34" charset="0"/>
              </a:rPr>
              <a:t>is the client where we specify how to move the data between various sources and </a:t>
            </a:r>
            <a:r>
              <a:rPr lang="en-US" sz="1200" dirty="0" smtClean="0">
                <a:latin typeface="Tahoma" panose="020B0604030504040204" pitchFamily="34" charset="0"/>
                <a:ea typeface="Tahoma" panose="020B0604030504040204" pitchFamily="34" charset="0"/>
                <a:cs typeface="Tahoma" panose="020B0604030504040204" pitchFamily="34" charset="0"/>
              </a:rPr>
              <a:t>targets</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This </a:t>
            </a:r>
            <a:r>
              <a:rPr lang="en-US" sz="1200" dirty="0">
                <a:latin typeface="Tahoma" panose="020B0604030504040204" pitchFamily="34" charset="0"/>
                <a:ea typeface="Tahoma" panose="020B0604030504040204" pitchFamily="34" charset="0"/>
                <a:cs typeface="Tahoma" panose="020B0604030504040204" pitchFamily="34" charset="0"/>
              </a:rPr>
              <a:t>is where we interpret the various business requirements by using different PowerCenter components called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transformations, </a:t>
            </a:r>
            <a:r>
              <a:rPr lang="en-US" sz="1200" dirty="0">
                <a:latin typeface="Tahoma" panose="020B0604030504040204" pitchFamily="34" charset="0"/>
                <a:ea typeface="Tahoma" panose="020B0604030504040204" pitchFamily="34" charset="0"/>
                <a:cs typeface="Tahoma" panose="020B0604030504040204" pitchFamily="34" charset="0"/>
              </a:rPr>
              <a:t>and pass the data through them (transformations</a:t>
            </a:r>
            <a:r>
              <a:rPr lang="en-US" sz="1200" dirty="0" smtClean="0">
                <a:latin typeface="Tahoma" panose="020B0604030504040204" pitchFamily="34" charset="0"/>
                <a:ea typeface="Tahoma" panose="020B0604030504040204" pitchFamily="34" charset="0"/>
                <a:cs typeface="Tahoma" panose="020B0604030504040204" pitchFamily="34" charset="0"/>
              </a:rPr>
              <a:t>)</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The </a:t>
            </a:r>
            <a:r>
              <a:rPr lang="en-US" sz="1200" dirty="0">
                <a:latin typeface="Tahoma" panose="020B0604030504040204" pitchFamily="34" charset="0"/>
                <a:ea typeface="Tahoma" panose="020B0604030504040204" pitchFamily="34" charset="0"/>
                <a:cs typeface="Tahoma" panose="020B0604030504040204" pitchFamily="34" charset="0"/>
              </a:rPr>
              <a:t>Designer is used to create source definitions, target definitions, and transformations, that can be further utilized for developing </a:t>
            </a:r>
            <a:r>
              <a:rPr lang="en-US" sz="1200" dirty="0" smtClean="0">
                <a:latin typeface="Tahoma" panose="020B0604030504040204" pitchFamily="34" charset="0"/>
                <a:ea typeface="Tahoma" panose="020B0604030504040204" pitchFamily="34" charset="0"/>
                <a:cs typeface="Tahoma" panose="020B0604030504040204" pitchFamily="34" charset="0"/>
              </a:rPr>
              <a:t>mappings</a:t>
            </a:r>
            <a:endParaRPr lang="en-US" sz="1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102723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6274337" cy="492443"/>
          </a:xfrm>
          <a:prstGeom prst="rect">
            <a:avLst/>
          </a:prstGeom>
          <a:noFill/>
        </p:spPr>
        <p:txBody>
          <a:bodyPr wrap="square" rtlCol="0">
            <a:spAutoFit/>
          </a:bodyPr>
          <a:lstStyle/>
          <a:p>
            <a:pPr defTabSz="685766"/>
            <a:r>
              <a:rPr lang="en-US" sz="2600" dirty="0" smtClean="0">
                <a:latin typeface="+mj-lt"/>
              </a:rPr>
              <a:t>Opening the Designer</a:t>
            </a:r>
            <a:endParaRPr lang="en-IN" sz="2600" dirty="0">
              <a:solidFill>
                <a:srgbClr val="262626"/>
              </a:solidFill>
              <a:latin typeface="+mj-lt"/>
            </a:endParaRPr>
          </a:p>
        </p:txBody>
      </p:sp>
      <p:sp>
        <p:nvSpPr>
          <p:cNvPr id="3" name="Rectangle 2"/>
          <p:cNvSpPr/>
          <p:nvPr/>
        </p:nvSpPr>
        <p:spPr>
          <a:xfrm>
            <a:off x="419005" y="791472"/>
            <a:ext cx="8065911" cy="830997"/>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To open the Designer, follow the path shown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below:</a:t>
            </a:r>
          </a:p>
          <a:p>
            <a:endParaRPr lang="en-US" sz="1200" dirty="0" smtClean="0">
              <a:latin typeface="Tahoma" panose="020B0604030504040204" pitchFamily="34" charset="0"/>
              <a:ea typeface="Tahoma" panose="020B0604030504040204" pitchFamily="34" charset="0"/>
              <a:cs typeface="Tahoma" panose="020B0604030504040204" pitchFamily="34" charset="0"/>
            </a:endParaRPr>
          </a:p>
          <a:p>
            <a:r>
              <a:rPr lang="en-US" sz="1200" dirty="0" smtClean="0">
                <a:latin typeface="Tahoma" panose="020B0604030504040204" pitchFamily="34" charset="0"/>
                <a:ea typeface="Tahoma" panose="020B0604030504040204" pitchFamily="34" charset="0"/>
                <a:cs typeface="Tahoma" panose="020B0604030504040204" pitchFamily="34" charset="0"/>
              </a:rPr>
              <a:t>Start </a:t>
            </a:r>
            <a:r>
              <a:rPr lang="en-US" sz="1200" dirty="0">
                <a:latin typeface="Tahoma" panose="020B0604030504040204" pitchFamily="34" charset="0"/>
                <a:ea typeface="Tahoma" panose="020B0604030504040204" pitchFamily="34" charset="0"/>
                <a:cs typeface="Tahoma" panose="020B0604030504040204" pitchFamily="34" charset="0"/>
              </a:rPr>
              <a:t>&gt; All Programs &gt; Informatica </a:t>
            </a:r>
            <a:r>
              <a:rPr lang="en-US" sz="1200" dirty="0" smtClean="0">
                <a:latin typeface="Tahoma" panose="020B0604030504040204" pitchFamily="34" charset="0"/>
                <a:ea typeface="Tahoma" panose="020B0604030504040204" pitchFamily="34" charset="0"/>
                <a:cs typeface="Tahoma" panose="020B0604030504040204" pitchFamily="34" charset="0"/>
              </a:rPr>
              <a:t>9.5.1 </a:t>
            </a:r>
            <a:r>
              <a:rPr lang="en-US" sz="1200" dirty="0">
                <a:latin typeface="Tahoma" panose="020B0604030504040204" pitchFamily="34" charset="0"/>
                <a:ea typeface="Tahoma" panose="020B0604030504040204" pitchFamily="34" charset="0"/>
                <a:cs typeface="Tahoma" panose="020B0604030504040204" pitchFamily="34" charset="0"/>
              </a:rPr>
              <a:t>&gt; </a:t>
            </a:r>
            <a:r>
              <a:rPr lang="en-US" sz="1200" dirty="0" smtClean="0">
                <a:latin typeface="Tahoma" panose="020B0604030504040204" pitchFamily="34" charset="0"/>
                <a:ea typeface="Tahoma" panose="020B0604030504040204" pitchFamily="34" charset="0"/>
                <a:cs typeface="Tahoma" panose="020B0604030504040204" pitchFamily="34" charset="0"/>
              </a:rPr>
              <a:t>Client &gt; PowerCenter Client &gt; PowerCenter Designer</a:t>
            </a:r>
          </a:p>
          <a:p>
            <a:endParaRPr lang="en-US" sz="1200" dirty="0" smtClean="0">
              <a:latin typeface="Tahoma" panose="020B0604030504040204" pitchFamily="34" charset="0"/>
              <a:ea typeface="Tahoma" panose="020B0604030504040204" pitchFamily="34" charset="0"/>
              <a:cs typeface="Tahoma" panose="020B0604030504040204" pitchFamily="34" charset="0"/>
            </a:endParaRPr>
          </a:p>
        </p:txBody>
      </p:sp>
      <p:pic>
        <p:nvPicPr>
          <p:cNvPr id="5" name="Picture 4"/>
          <p:cNvPicPr>
            <a:picLocks noChangeAspect="1"/>
          </p:cNvPicPr>
          <p:nvPr/>
        </p:nvPicPr>
        <p:blipFill>
          <a:blip r:embed="rId3"/>
          <a:stretch>
            <a:fillRect/>
          </a:stretch>
        </p:blipFill>
        <p:spPr>
          <a:xfrm>
            <a:off x="1680000" y="1594661"/>
            <a:ext cx="5543920" cy="3128430"/>
          </a:xfrm>
          <a:prstGeom prst="rect">
            <a:avLst/>
          </a:prstGeom>
        </p:spPr>
      </p:pic>
    </p:spTree>
    <p:extLst>
      <p:ext uri="{BB962C8B-B14F-4D97-AF65-F5344CB8AC3E}">
        <p14:creationId xmlns:p14="http://schemas.microsoft.com/office/powerpoint/2010/main" val="7006218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4" y="145916"/>
            <a:ext cx="3214406" cy="492443"/>
          </a:xfrm>
          <a:prstGeom prst="rect">
            <a:avLst/>
          </a:prstGeom>
          <a:noFill/>
        </p:spPr>
        <p:txBody>
          <a:bodyPr wrap="none" rtlCol="0">
            <a:spAutoFit/>
          </a:bodyPr>
          <a:lstStyle/>
          <a:p>
            <a:r>
              <a:rPr lang="en-IN" sz="2600" dirty="0" smtClean="0">
                <a:solidFill>
                  <a:srgbClr val="262626"/>
                </a:solidFill>
              </a:rPr>
              <a:t>PowerCenter Designer</a:t>
            </a:r>
            <a:endParaRPr lang="en-IN" sz="2600" dirty="0">
              <a:solidFill>
                <a:srgbClr val="262626"/>
              </a:solidFill>
            </a:endParaRPr>
          </a:p>
        </p:txBody>
      </p:sp>
      <p:sp>
        <p:nvSpPr>
          <p:cNvPr id="3" name="Rectangle 2"/>
          <p:cNvSpPr/>
          <p:nvPr/>
        </p:nvSpPr>
        <p:spPr>
          <a:xfrm>
            <a:off x="415879" y="787455"/>
            <a:ext cx="3717856" cy="2123658"/>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Provides tools to define and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manipulate</a:t>
            </a:r>
          </a:p>
          <a:p>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Sources</a:t>
            </a:r>
          </a:p>
          <a:p>
            <a:pPr marL="285750" indent="-2857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Targets</a:t>
            </a:r>
          </a:p>
          <a:p>
            <a:pPr marL="285750" indent="-2857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Transformations</a:t>
            </a:r>
          </a:p>
          <a:p>
            <a:pPr marL="285750" indent="-2857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285750" indent="-2857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Mappings</a:t>
            </a:r>
          </a:p>
          <a:p>
            <a:pPr marL="285750" indent="-2857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Other objects</a:t>
            </a:r>
            <a:endParaRPr lang="en-IN" sz="1200"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p:cNvPicPr>
            <a:picLocks noChangeAspect="1"/>
          </p:cNvPicPr>
          <p:nvPr/>
        </p:nvPicPr>
        <p:blipFill>
          <a:blip r:embed="rId3"/>
          <a:stretch>
            <a:fillRect/>
          </a:stretch>
        </p:blipFill>
        <p:spPr>
          <a:xfrm>
            <a:off x="2197690" y="1076630"/>
            <a:ext cx="6664211" cy="3746789"/>
          </a:xfrm>
          <a:prstGeom prst="rect">
            <a:avLst/>
          </a:prstGeom>
        </p:spPr>
      </p:pic>
    </p:spTree>
    <p:extLst>
      <p:ext uri="{BB962C8B-B14F-4D97-AF65-F5344CB8AC3E}">
        <p14:creationId xmlns:p14="http://schemas.microsoft.com/office/powerpoint/2010/main" val="2875621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a:stretch>
            <a:fillRect/>
          </a:stretch>
        </p:blipFill>
        <p:spPr>
          <a:xfrm>
            <a:off x="922945" y="788993"/>
            <a:ext cx="7195144" cy="4045293"/>
          </a:xfrm>
          <a:prstGeom prst="rect">
            <a:avLst/>
          </a:prstGeom>
        </p:spPr>
      </p:pic>
      <p:sp>
        <p:nvSpPr>
          <p:cNvPr id="2" name="TextBox 1"/>
          <p:cNvSpPr txBox="1"/>
          <p:nvPr/>
        </p:nvSpPr>
        <p:spPr>
          <a:xfrm>
            <a:off x="398837" y="145918"/>
            <a:ext cx="6274337" cy="492443"/>
          </a:xfrm>
          <a:prstGeom prst="rect">
            <a:avLst/>
          </a:prstGeom>
          <a:noFill/>
        </p:spPr>
        <p:txBody>
          <a:bodyPr wrap="square" rtlCol="0">
            <a:spAutoFit/>
          </a:bodyPr>
          <a:lstStyle/>
          <a:p>
            <a:pPr defTabSz="685766"/>
            <a:r>
              <a:rPr lang="en-US" sz="2600" dirty="0">
                <a:latin typeface="+mj-lt"/>
              </a:rPr>
              <a:t>PowerCenter Designer- Interface</a:t>
            </a:r>
            <a:endParaRPr lang="en-IN" sz="2600" dirty="0">
              <a:solidFill>
                <a:srgbClr val="262626"/>
              </a:solidFill>
              <a:latin typeface="+mj-lt"/>
            </a:endParaRPr>
          </a:p>
        </p:txBody>
      </p:sp>
      <p:sp>
        <p:nvSpPr>
          <p:cNvPr id="27" name="Text Box 4"/>
          <p:cNvSpPr txBox="1">
            <a:spLocks noChangeArrowheads="1"/>
          </p:cNvSpPr>
          <p:nvPr/>
        </p:nvSpPr>
        <p:spPr bwMode="auto">
          <a:xfrm>
            <a:off x="8118089" y="1232315"/>
            <a:ext cx="1159502" cy="26225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2075" tIns="46038" rIns="92075" bIns="46038" anchor="ctr">
            <a:spAutoFit/>
          </a:bodyPr>
          <a:lstStyle/>
          <a:p>
            <a:pPr algn="ctr" eaLnBrk="0" hangingPunct="0">
              <a:spcBef>
                <a:spcPct val="20000"/>
              </a:spcBef>
              <a:buClr>
                <a:srgbClr val="A50021"/>
              </a:buClr>
              <a:buSzPct val="75000"/>
              <a:buFont typeface="Monotype Sorts" pitchFamily="2" charset="2"/>
              <a:buNone/>
            </a:pPr>
            <a:r>
              <a:rPr lang="en-US" sz="1100" dirty="0">
                <a:latin typeface="Tahoma" panose="020B0604030504040204" pitchFamily="34" charset="0"/>
                <a:ea typeface="Tahoma" panose="020B0604030504040204" pitchFamily="34" charset="0"/>
                <a:cs typeface="Tahoma" panose="020B0604030504040204" pitchFamily="34" charset="0"/>
              </a:rPr>
              <a:t>Mapping List</a:t>
            </a:r>
          </a:p>
        </p:txBody>
      </p:sp>
      <p:sp>
        <p:nvSpPr>
          <p:cNvPr id="28" name="Text Box 5"/>
          <p:cNvSpPr txBox="1">
            <a:spLocks noChangeArrowheads="1"/>
          </p:cNvSpPr>
          <p:nvPr/>
        </p:nvSpPr>
        <p:spPr bwMode="auto">
          <a:xfrm>
            <a:off x="5648342" y="1522930"/>
            <a:ext cx="1237700" cy="43152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2075" tIns="46038" rIns="92075" bIns="46038" anchor="ctr">
            <a:spAutoFit/>
          </a:bodyPr>
          <a:lstStyle/>
          <a:p>
            <a:pPr algn="ctr" eaLnBrk="0" hangingPunct="0">
              <a:spcBef>
                <a:spcPct val="20000"/>
              </a:spcBef>
              <a:buClr>
                <a:srgbClr val="A50021"/>
              </a:buClr>
              <a:buSzPct val="75000"/>
              <a:buFont typeface="Monotype Sorts" pitchFamily="2" charset="2"/>
              <a:buNone/>
            </a:pPr>
            <a:r>
              <a:rPr lang="en-US" sz="1100" dirty="0">
                <a:latin typeface="Tahoma" panose="020B0604030504040204" pitchFamily="34" charset="0"/>
                <a:ea typeface="Tahoma" panose="020B0604030504040204" pitchFamily="34" charset="0"/>
                <a:cs typeface="Tahoma" panose="020B0604030504040204" pitchFamily="34" charset="0"/>
              </a:rPr>
              <a:t>Transformation Toolbar</a:t>
            </a:r>
          </a:p>
        </p:txBody>
      </p:sp>
      <p:sp>
        <p:nvSpPr>
          <p:cNvPr id="31" name="Rectangle 8"/>
          <p:cNvSpPr>
            <a:spLocks noChangeArrowheads="1"/>
          </p:cNvSpPr>
          <p:nvPr/>
        </p:nvSpPr>
        <p:spPr bwMode="auto">
          <a:xfrm>
            <a:off x="4725785" y="3217953"/>
            <a:ext cx="1541407"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FF66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0" hangingPunct="0">
              <a:spcBef>
                <a:spcPct val="20000"/>
              </a:spcBef>
              <a:buClr>
                <a:srgbClr val="A50021"/>
              </a:buClr>
              <a:buSzPct val="75000"/>
              <a:buFont typeface="Monotype Sorts" pitchFamily="2" charset="2"/>
              <a:buNone/>
            </a:pPr>
            <a:r>
              <a:rPr lang="en-US" sz="1100" dirty="0">
                <a:latin typeface="Tahoma" panose="020B0604030504040204" pitchFamily="34" charset="0"/>
                <a:ea typeface="Tahoma" panose="020B0604030504040204" pitchFamily="34" charset="0"/>
                <a:cs typeface="Tahoma" panose="020B0604030504040204" pitchFamily="34" charset="0"/>
              </a:rPr>
              <a:t>Iconized Mapping</a:t>
            </a:r>
          </a:p>
        </p:txBody>
      </p:sp>
      <p:sp>
        <p:nvSpPr>
          <p:cNvPr id="15" name="Rectangle 14"/>
          <p:cNvSpPr/>
          <p:nvPr/>
        </p:nvSpPr>
        <p:spPr>
          <a:xfrm>
            <a:off x="1333482" y="988515"/>
            <a:ext cx="1247793" cy="16168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3175">
                <a:solidFill>
                  <a:srgbClr val="FFFFFF"/>
                </a:solidFill>
              </a:ln>
            </a:endParaRPr>
          </a:p>
        </p:txBody>
      </p:sp>
      <p:cxnSp>
        <p:nvCxnSpPr>
          <p:cNvPr id="16" name="Straight Arrow Connector 15"/>
          <p:cNvCxnSpPr/>
          <p:nvPr/>
        </p:nvCxnSpPr>
        <p:spPr>
          <a:xfrm flipH="1" flipV="1">
            <a:off x="503238" y="1050212"/>
            <a:ext cx="808030" cy="0"/>
          </a:xfrm>
          <a:prstGeom prst="straightConnector1">
            <a:avLst/>
          </a:prstGeom>
          <a:ln w="127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9" name="Text Box 12"/>
          <p:cNvSpPr txBox="1">
            <a:spLocks noChangeArrowheads="1"/>
          </p:cNvSpPr>
          <p:nvPr/>
        </p:nvSpPr>
        <p:spPr bwMode="auto">
          <a:xfrm>
            <a:off x="-173633" y="832623"/>
            <a:ext cx="832117"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FF66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sz="1100" dirty="0">
                <a:latin typeface="Tahoma" panose="020B0604030504040204" pitchFamily="34" charset="0"/>
                <a:ea typeface="Tahoma" panose="020B0604030504040204" pitchFamily="34" charset="0"/>
                <a:cs typeface="Tahoma" panose="020B0604030504040204" pitchFamily="34" charset="0"/>
              </a:rPr>
              <a:t> </a:t>
            </a:r>
            <a:r>
              <a:rPr lang="en-US" sz="1100" dirty="0" smtClean="0">
                <a:latin typeface="Tahoma" panose="020B0604030504040204" pitchFamily="34" charset="0"/>
                <a:ea typeface="Tahoma" panose="020B0604030504040204" pitchFamily="34" charset="0"/>
                <a:cs typeface="Tahoma" panose="020B0604030504040204" pitchFamily="34" charset="0"/>
              </a:rPr>
              <a:t>Folder List</a:t>
            </a:r>
            <a:endParaRPr lang="en-US" sz="1100" dirty="0">
              <a:latin typeface="Tahoma" panose="020B0604030504040204" pitchFamily="34" charset="0"/>
              <a:ea typeface="Tahoma" panose="020B0604030504040204" pitchFamily="34" charset="0"/>
              <a:cs typeface="Tahoma" panose="020B0604030504040204" pitchFamily="34" charset="0"/>
            </a:endParaRPr>
          </a:p>
        </p:txBody>
      </p:sp>
      <p:sp>
        <p:nvSpPr>
          <p:cNvPr id="20" name="Rectangle 19"/>
          <p:cNvSpPr/>
          <p:nvPr/>
        </p:nvSpPr>
        <p:spPr>
          <a:xfrm>
            <a:off x="3673288" y="1334749"/>
            <a:ext cx="1327338" cy="14385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3175">
                <a:solidFill>
                  <a:srgbClr val="FFFFFF"/>
                </a:solidFill>
              </a:ln>
            </a:endParaRPr>
          </a:p>
        </p:txBody>
      </p:sp>
      <p:cxnSp>
        <p:nvCxnSpPr>
          <p:cNvPr id="21" name="Straight Arrow Connector 20"/>
          <p:cNvCxnSpPr/>
          <p:nvPr/>
        </p:nvCxnSpPr>
        <p:spPr>
          <a:xfrm flipV="1">
            <a:off x="5000626" y="1391348"/>
            <a:ext cx="3207504" cy="0"/>
          </a:xfrm>
          <a:prstGeom prst="straightConnector1">
            <a:avLst/>
          </a:prstGeom>
          <a:ln w="127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5" name="Rectangle 34"/>
          <p:cNvSpPr/>
          <p:nvPr/>
        </p:nvSpPr>
        <p:spPr>
          <a:xfrm>
            <a:off x="3019425" y="1954459"/>
            <a:ext cx="4972050" cy="988765"/>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3175">
                <a:solidFill>
                  <a:srgbClr val="FFFFFF"/>
                </a:solidFill>
              </a:ln>
            </a:endParaRPr>
          </a:p>
        </p:txBody>
      </p:sp>
      <p:cxnSp>
        <p:nvCxnSpPr>
          <p:cNvPr id="36" name="Straight Arrow Connector 35"/>
          <p:cNvCxnSpPr/>
          <p:nvPr/>
        </p:nvCxnSpPr>
        <p:spPr>
          <a:xfrm flipH="1">
            <a:off x="5354955" y="2943224"/>
            <a:ext cx="0" cy="274729"/>
          </a:xfrm>
          <a:prstGeom prst="straightConnector1">
            <a:avLst/>
          </a:prstGeom>
          <a:ln w="127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961676" y="1167578"/>
            <a:ext cx="5496274" cy="129475"/>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3175">
                <a:solidFill>
                  <a:srgbClr val="FFFFFF"/>
                </a:solidFill>
              </a:ln>
            </a:endParaRPr>
          </a:p>
        </p:txBody>
      </p:sp>
      <p:cxnSp>
        <p:nvCxnSpPr>
          <p:cNvPr id="25" name="Straight Arrow Connector 24"/>
          <p:cNvCxnSpPr/>
          <p:nvPr/>
        </p:nvCxnSpPr>
        <p:spPr>
          <a:xfrm flipH="1">
            <a:off x="6267192" y="1313334"/>
            <a:ext cx="0" cy="274729"/>
          </a:xfrm>
          <a:prstGeom prst="straightConnector1">
            <a:avLst/>
          </a:prstGeom>
          <a:ln w="127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45935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68266" y="1125659"/>
            <a:ext cx="5723707" cy="1477328"/>
          </a:xfrm>
          <a:prstGeom prst="rect">
            <a:avLst/>
          </a:prstGeom>
          <a:noFill/>
        </p:spPr>
        <p:txBody>
          <a:bodyPr wrap="square" rtlCol="0">
            <a:spAutoFit/>
          </a:bodyPr>
          <a:lstStyle/>
          <a:p>
            <a:pPr marL="171450" indent="-171450">
              <a:lnSpc>
                <a:spcPct val="150000"/>
              </a:lnSpc>
              <a:buFont typeface="Symbol" panose="05050102010706020507" pitchFamily="18" charset="2"/>
              <a:buChar char="®"/>
            </a:pP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Understand Informatica &amp; Informatica Product Suite</a:t>
            </a:r>
          </a:p>
          <a:p>
            <a:pPr marL="171450" indent="-171450">
              <a:lnSpc>
                <a:spcPct val="150000"/>
              </a:lnSpc>
              <a:buFont typeface="Symbol" panose="05050102010706020507" pitchFamily="18" charset="2"/>
              <a:buChar char="®"/>
            </a:pP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Understand </a:t>
            </a:r>
            <a:r>
              <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rPr>
              <a:t>Informatica PowerCenter Designer</a:t>
            </a:r>
          </a:p>
          <a:p>
            <a:pPr marL="171450" indent="-171450">
              <a:lnSpc>
                <a:spcPct val="150000"/>
              </a:lnSpc>
              <a:buFont typeface="Symbol" panose="05050102010706020507" pitchFamily="18" charset="2"/>
              <a:buChar char="®"/>
            </a:pPr>
            <a:r>
              <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rPr>
              <a:t> </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Work With </a:t>
            </a:r>
            <a:r>
              <a:rPr lang="en-US" sz="1200" dirty="0" err="1" smtClean="0">
                <a:solidFill>
                  <a:srgbClr val="262626"/>
                </a:solidFill>
                <a:latin typeface="Tahoma" panose="020B0604030504040204" pitchFamily="34" charset="0"/>
                <a:ea typeface="Tahoma" panose="020B0604030504040204" pitchFamily="34" charset="0"/>
                <a:cs typeface="Tahoma" panose="020B0604030504040204" pitchFamily="34" charset="0"/>
              </a:rPr>
              <a:t>PowerCenter</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Workflow Manager</a:t>
            </a:r>
          </a:p>
          <a:p>
            <a:pPr marL="171450" indent="-171450">
              <a:lnSpc>
                <a:spcPct val="150000"/>
              </a:lnSpc>
              <a:buFont typeface="Symbol" panose="05050102010706020507" pitchFamily="18" charset="2"/>
              <a:buChar char="®"/>
            </a:pP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Implement Aggregation &amp; Sorting in </a:t>
            </a:r>
            <a:r>
              <a:rPr lang="en-US" sz="1200" dirty="0" err="1" smtClean="0">
                <a:solidFill>
                  <a:srgbClr val="262626"/>
                </a:solidFill>
                <a:latin typeface="Tahoma" panose="020B0604030504040204" pitchFamily="34" charset="0"/>
                <a:ea typeface="Tahoma" panose="020B0604030504040204" pitchFamily="34" charset="0"/>
                <a:cs typeface="Tahoma" panose="020B0604030504040204" pitchFamily="34" charset="0"/>
              </a:rPr>
              <a:t>Informatica</a:t>
            </a:r>
            <a:endPar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p:cNvSpPr txBox="1"/>
          <p:nvPr/>
        </p:nvSpPr>
        <p:spPr>
          <a:xfrm>
            <a:off x="268268" y="838932"/>
            <a:ext cx="3308855" cy="276999"/>
          </a:xfrm>
          <a:prstGeom prst="rect">
            <a:avLst/>
          </a:prstGeom>
          <a:noFill/>
        </p:spPr>
        <p:txBody>
          <a:bodyPr wrap="none" rtlCol="0">
            <a:spAutoFit/>
          </a:bodyPr>
          <a:lstStyle/>
          <a:p>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At the end of this module, you will be able to:</a:t>
            </a: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sp>
        <p:nvSpPr>
          <p:cNvPr id="5" name="TextBox 4"/>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Objectives</a:t>
            </a:r>
            <a:endParaRPr lang="en-IN" sz="2600" dirty="0">
              <a:solidFill>
                <a:srgbClr val="262626"/>
              </a:solidFill>
              <a:latin typeface="+mj-lt"/>
            </a:endParaRPr>
          </a:p>
        </p:txBody>
      </p:sp>
    </p:spTree>
    <p:extLst>
      <p:ext uri="{BB962C8B-B14F-4D97-AF65-F5344CB8AC3E}">
        <p14:creationId xmlns:p14="http://schemas.microsoft.com/office/powerpoint/2010/main" val="19905396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6274337" cy="492443"/>
          </a:xfrm>
          <a:prstGeom prst="rect">
            <a:avLst/>
          </a:prstGeom>
          <a:noFill/>
        </p:spPr>
        <p:txBody>
          <a:bodyPr wrap="square" rtlCol="0">
            <a:spAutoFit/>
          </a:bodyPr>
          <a:lstStyle/>
          <a:p>
            <a:pPr defTabSz="685766"/>
            <a:r>
              <a:rPr lang="en-US" sz="2600" dirty="0" smtClean="0">
                <a:latin typeface="+mj-lt"/>
              </a:rPr>
              <a:t>Designer Tools</a:t>
            </a:r>
            <a:endParaRPr lang="en-IN" sz="2600" dirty="0">
              <a:solidFill>
                <a:srgbClr val="262626"/>
              </a:solidFill>
              <a:latin typeface="+mj-lt"/>
            </a:endParaRPr>
          </a:p>
        </p:txBody>
      </p:sp>
      <p:sp>
        <p:nvSpPr>
          <p:cNvPr id="3" name="Rectangle 2"/>
          <p:cNvSpPr/>
          <p:nvPr/>
        </p:nvSpPr>
        <p:spPr>
          <a:xfrm>
            <a:off x="428531" y="791472"/>
            <a:ext cx="3404168" cy="2862322"/>
          </a:xfrm>
          <a:prstGeom prst="rect">
            <a:avLst/>
          </a:prstGeom>
        </p:spPr>
        <p:txBody>
          <a:bodyPr wrap="square">
            <a:spAutoFit/>
          </a:bodyPr>
          <a:lstStyle/>
          <a:p>
            <a:r>
              <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rPr>
              <a:t>The Designer provides the following tools</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a:t>
            </a:r>
          </a:p>
          <a:p>
            <a:pPr marL="514350" lvl="1"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IN" sz="1200" dirty="0" smtClean="0">
                <a:latin typeface="Tahoma" panose="020B0604030504040204" pitchFamily="34" charset="0"/>
                <a:ea typeface="Tahoma" panose="020B0604030504040204" pitchFamily="34" charset="0"/>
                <a:cs typeface="Tahoma" panose="020B0604030504040204" pitchFamily="34" charset="0"/>
              </a:rPr>
              <a:t> Source </a:t>
            </a:r>
            <a:r>
              <a:rPr lang="en-IN" sz="1200" dirty="0" err="1">
                <a:latin typeface="Tahoma" panose="020B0604030504040204" pitchFamily="34" charset="0"/>
                <a:ea typeface="Tahoma" panose="020B0604030504040204" pitchFamily="34" charset="0"/>
                <a:cs typeface="Tahoma" panose="020B0604030504040204" pitchFamily="34" charset="0"/>
              </a:rPr>
              <a:t>Analyzer</a:t>
            </a:r>
            <a:r>
              <a:rPr lang="en-IN" sz="1200" dirty="0">
                <a:latin typeface="Tahoma" panose="020B0604030504040204" pitchFamily="34" charset="0"/>
                <a:ea typeface="Tahoma" panose="020B0604030504040204" pitchFamily="34" charset="0"/>
                <a:cs typeface="Tahoma" panose="020B0604030504040204" pitchFamily="34" charset="0"/>
              </a:rPr>
              <a:t>. Import or create source definitions for flat file, XML, COBOL, Application, and relational </a:t>
            </a:r>
            <a:r>
              <a:rPr lang="en-IN" sz="1200" dirty="0" smtClean="0">
                <a:latin typeface="Tahoma" panose="020B0604030504040204" pitchFamily="34" charset="0"/>
                <a:ea typeface="Tahoma" panose="020B0604030504040204" pitchFamily="34" charset="0"/>
                <a:cs typeface="Tahoma" panose="020B0604030504040204" pitchFamily="34" charset="0"/>
              </a:rPr>
              <a:t>sources</a:t>
            </a: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IN" sz="1200" dirty="0" smtClean="0">
                <a:latin typeface="Tahoma" panose="020B0604030504040204" pitchFamily="34" charset="0"/>
                <a:ea typeface="Tahoma" panose="020B0604030504040204" pitchFamily="34" charset="0"/>
                <a:cs typeface="Tahoma" panose="020B0604030504040204" pitchFamily="34" charset="0"/>
              </a:rPr>
              <a:t> Target </a:t>
            </a:r>
            <a:r>
              <a:rPr lang="en-IN" sz="1200" dirty="0">
                <a:latin typeface="Tahoma" panose="020B0604030504040204" pitchFamily="34" charset="0"/>
                <a:ea typeface="Tahoma" panose="020B0604030504040204" pitchFamily="34" charset="0"/>
                <a:cs typeface="Tahoma" panose="020B0604030504040204" pitchFamily="34" charset="0"/>
              </a:rPr>
              <a:t>Designer. Import or create target </a:t>
            </a:r>
            <a:r>
              <a:rPr lang="en-IN" sz="1200" dirty="0" smtClean="0">
                <a:latin typeface="Tahoma" panose="020B0604030504040204" pitchFamily="34" charset="0"/>
                <a:ea typeface="Tahoma" panose="020B0604030504040204" pitchFamily="34" charset="0"/>
                <a:cs typeface="Tahoma" panose="020B0604030504040204" pitchFamily="34" charset="0"/>
              </a:rPr>
              <a:t>definitions</a:t>
            </a: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IN" sz="1200" dirty="0" smtClean="0">
                <a:latin typeface="Tahoma" panose="020B0604030504040204" pitchFamily="34" charset="0"/>
                <a:ea typeface="Tahoma" panose="020B0604030504040204" pitchFamily="34" charset="0"/>
                <a:cs typeface="Tahoma" panose="020B0604030504040204" pitchFamily="34" charset="0"/>
              </a:rPr>
              <a:t> Transformation </a:t>
            </a:r>
            <a:r>
              <a:rPr lang="en-IN" sz="1200" dirty="0">
                <a:latin typeface="Tahoma" panose="020B0604030504040204" pitchFamily="34" charset="0"/>
                <a:ea typeface="Tahoma" panose="020B0604030504040204" pitchFamily="34" charset="0"/>
                <a:cs typeface="Tahoma" panose="020B0604030504040204" pitchFamily="34" charset="0"/>
              </a:rPr>
              <a:t>Developer. Create reusable </a:t>
            </a:r>
            <a:r>
              <a:rPr lang="en-IN" sz="1200" dirty="0" smtClean="0">
                <a:latin typeface="Tahoma" panose="020B0604030504040204" pitchFamily="34" charset="0"/>
                <a:ea typeface="Tahoma" panose="020B0604030504040204" pitchFamily="34" charset="0"/>
                <a:cs typeface="Tahoma" panose="020B0604030504040204" pitchFamily="34" charset="0"/>
              </a:rPr>
              <a:t>transformations</a:t>
            </a: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IN" sz="1200" dirty="0" smtClean="0">
                <a:latin typeface="Tahoma" panose="020B0604030504040204" pitchFamily="34" charset="0"/>
                <a:ea typeface="Tahoma" panose="020B0604030504040204" pitchFamily="34" charset="0"/>
                <a:cs typeface="Tahoma" panose="020B0604030504040204" pitchFamily="34" charset="0"/>
              </a:rPr>
              <a:t> </a:t>
            </a:r>
            <a:r>
              <a:rPr lang="en-IN" sz="1200" dirty="0" err="1" smtClean="0">
                <a:latin typeface="Tahoma" panose="020B0604030504040204" pitchFamily="34" charset="0"/>
                <a:ea typeface="Tahoma" panose="020B0604030504040204" pitchFamily="34" charset="0"/>
                <a:cs typeface="Tahoma" panose="020B0604030504040204" pitchFamily="34" charset="0"/>
              </a:rPr>
              <a:t>Mapplet</a:t>
            </a:r>
            <a:r>
              <a:rPr lang="en-IN" sz="1200" dirty="0" smtClean="0">
                <a:latin typeface="Tahoma" panose="020B0604030504040204" pitchFamily="34" charset="0"/>
                <a:ea typeface="Tahoma" panose="020B0604030504040204" pitchFamily="34" charset="0"/>
                <a:cs typeface="Tahoma" panose="020B0604030504040204" pitchFamily="34" charset="0"/>
              </a:rPr>
              <a:t> </a:t>
            </a:r>
            <a:r>
              <a:rPr lang="en-IN" sz="1200" dirty="0">
                <a:latin typeface="Tahoma" panose="020B0604030504040204" pitchFamily="34" charset="0"/>
                <a:ea typeface="Tahoma" panose="020B0604030504040204" pitchFamily="34" charset="0"/>
                <a:cs typeface="Tahoma" panose="020B0604030504040204" pitchFamily="34" charset="0"/>
              </a:rPr>
              <a:t>Designer. Create </a:t>
            </a:r>
            <a:r>
              <a:rPr lang="en-IN" sz="1200" dirty="0" err="1" smtClean="0">
                <a:latin typeface="Tahoma" panose="020B0604030504040204" pitchFamily="34" charset="0"/>
                <a:ea typeface="Tahoma" panose="020B0604030504040204" pitchFamily="34" charset="0"/>
                <a:cs typeface="Tahoma" panose="020B0604030504040204" pitchFamily="34" charset="0"/>
              </a:rPr>
              <a:t>mapplets</a:t>
            </a:r>
            <a:endParaRPr lang="en-IN"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IN" sz="1200" dirty="0" smtClean="0">
                <a:latin typeface="Tahoma" panose="020B0604030504040204" pitchFamily="34" charset="0"/>
                <a:ea typeface="Tahoma" panose="020B0604030504040204" pitchFamily="34" charset="0"/>
                <a:cs typeface="Tahoma" panose="020B0604030504040204" pitchFamily="34" charset="0"/>
              </a:rPr>
              <a:t> Mapping </a:t>
            </a:r>
            <a:r>
              <a:rPr lang="en-IN" sz="1200" dirty="0">
                <a:latin typeface="Tahoma" panose="020B0604030504040204" pitchFamily="34" charset="0"/>
                <a:ea typeface="Tahoma" panose="020B0604030504040204" pitchFamily="34" charset="0"/>
                <a:cs typeface="Tahoma" panose="020B0604030504040204" pitchFamily="34" charset="0"/>
              </a:rPr>
              <a:t>Designer. Create </a:t>
            </a:r>
            <a:r>
              <a:rPr lang="en-IN" sz="1200" dirty="0" smtClean="0">
                <a:latin typeface="Tahoma" panose="020B0604030504040204" pitchFamily="34" charset="0"/>
                <a:ea typeface="Tahoma" panose="020B0604030504040204" pitchFamily="34" charset="0"/>
                <a:cs typeface="Tahoma" panose="020B0604030504040204" pitchFamily="34" charset="0"/>
              </a:rPr>
              <a:t>mappings</a:t>
            </a:r>
          </a:p>
        </p:txBody>
      </p:sp>
      <p:pic>
        <p:nvPicPr>
          <p:cNvPr id="6" name="Picture 5"/>
          <p:cNvPicPr>
            <a:picLocks noChangeAspect="1"/>
          </p:cNvPicPr>
          <p:nvPr/>
        </p:nvPicPr>
        <p:blipFill>
          <a:blip r:embed="rId3"/>
          <a:stretch>
            <a:fillRect/>
          </a:stretch>
        </p:blipFill>
        <p:spPr>
          <a:xfrm>
            <a:off x="4126575" y="791472"/>
            <a:ext cx="4290045" cy="2875313"/>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80282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Workflow Manager</a:t>
            </a:r>
            <a:endParaRPr lang="en-IN" sz="2600" dirty="0">
              <a:solidFill>
                <a:srgbClr val="262626"/>
              </a:solidFill>
              <a:latin typeface="+mj-lt"/>
            </a:endParaRPr>
          </a:p>
        </p:txBody>
      </p:sp>
      <p:sp>
        <p:nvSpPr>
          <p:cNvPr id="3" name="Rectangle 2"/>
          <p:cNvSpPr/>
          <p:nvPr/>
        </p:nvSpPr>
        <p:spPr>
          <a:xfrm>
            <a:off x="514255" y="810522"/>
            <a:ext cx="8357371" cy="1200329"/>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The Workflow Manager is the PowerCenter application that enables designers to build and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run Workflows</a:t>
            </a:r>
          </a:p>
          <a:p>
            <a:endPar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Can be launched from Designer by clicking the “W” </a:t>
            </a:r>
            <a:r>
              <a:rPr lang="en-US" sz="1200" dirty="0" smtClean="0">
                <a:latin typeface="Tahoma" panose="020B0604030504040204" pitchFamily="34" charset="0"/>
                <a:ea typeface="Tahoma" panose="020B0604030504040204" pitchFamily="34" charset="0"/>
                <a:cs typeface="Tahoma" panose="020B0604030504040204" pitchFamily="34" charset="0"/>
              </a:rPr>
              <a:t>icon</a:t>
            </a:r>
          </a:p>
          <a:p>
            <a:pPr marL="171450" indent="-171450">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Can be opened independently from the path Start &gt; All Programs &gt; Informatica PowerCenter </a:t>
            </a:r>
            <a:r>
              <a:rPr lang="en-US" sz="1200" dirty="0" smtClean="0">
                <a:latin typeface="Tahoma" panose="020B0604030504040204" pitchFamily="34" charset="0"/>
                <a:ea typeface="Tahoma" panose="020B0604030504040204" pitchFamily="34" charset="0"/>
                <a:cs typeface="Tahoma" panose="020B0604030504040204" pitchFamily="34" charset="0"/>
              </a:rPr>
              <a:t>9.5.1 </a:t>
            </a:r>
            <a:r>
              <a:rPr lang="en-US" sz="1200" dirty="0">
                <a:latin typeface="Tahoma" panose="020B0604030504040204" pitchFamily="34" charset="0"/>
                <a:ea typeface="Tahoma" panose="020B0604030504040204" pitchFamily="34" charset="0"/>
                <a:cs typeface="Tahoma" panose="020B0604030504040204" pitchFamily="34" charset="0"/>
              </a:rPr>
              <a:t>&gt; Client &gt; PowerCenter </a:t>
            </a:r>
            <a:r>
              <a:rPr lang="en-US" sz="1200" dirty="0" smtClean="0">
                <a:latin typeface="Tahoma" panose="020B0604030504040204" pitchFamily="34" charset="0"/>
                <a:ea typeface="Tahoma" panose="020B0604030504040204" pitchFamily="34" charset="0"/>
                <a:cs typeface="Tahoma" panose="020B0604030504040204" pitchFamily="34" charset="0"/>
              </a:rPr>
              <a:t>Client &gt; PowerCenter Workflow </a:t>
            </a:r>
            <a:r>
              <a:rPr lang="en-US" sz="1200" dirty="0">
                <a:latin typeface="Tahoma" panose="020B0604030504040204" pitchFamily="34" charset="0"/>
                <a:ea typeface="Tahoma" panose="020B0604030504040204" pitchFamily="34" charset="0"/>
                <a:cs typeface="Tahoma" panose="020B0604030504040204" pitchFamily="34" charset="0"/>
              </a:rPr>
              <a:t>Manager</a:t>
            </a: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The </a:t>
            </a:r>
            <a:r>
              <a:rPr lang="en-US" sz="1200" dirty="0">
                <a:latin typeface="Tahoma" panose="020B0604030504040204" pitchFamily="34" charset="0"/>
                <a:ea typeface="Tahoma" panose="020B0604030504040204" pitchFamily="34" charset="0"/>
                <a:cs typeface="Tahoma" panose="020B0604030504040204" pitchFamily="34" charset="0"/>
              </a:rPr>
              <a:t>Workflow Designer -The tool you use to create Workflow objects</a:t>
            </a: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pic>
        <p:nvPicPr>
          <p:cNvPr id="6" name="Picture 5"/>
          <p:cNvPicPr>
            <a:picLocks noChangeAspect="1"/>
          </p:cNvPicPr>
          <p:nvPr/>
        </p:nvPicPr>
        <p:blipFill>
          <a:blip r:embed="rId3"/>
          <a:stretch>
            <a:fillRect/>
          </a:stretch>
        </p:blipFill>
        <p:spPr>
          <a:xfrm>
            <a:off x="4294289" y="2124403"/>
            <a:ext cx="4314689" cy="2641940"/>
          </a:xfrm>
          <a:prstGeom prst="rect">
            <a:avLst/>
          </a:prstGeom>
          <a:effectLst/>
        </p:spPr>
      </p:pic>
      <p:pic>
        <p:nvPicPr>
          <p:cNvPr id="7" name="Picture 6"/>
          <p:cNvPicPr>
            <a:picLocks noChangeAspect="1"/>
          </p:cNvPicPr>
          <p:nvPr/>
        </p:nvPicPr>
        <p:blipFill>
          <a:blip r:embed="rId4"/>
          <a:stretch>
            <a:fillRect/>
          </a:stretch>
        </p:blipFill>
        <p:spPr>
          <a:xfrm>
            <a:off x="601804" y="2124403"/>
            <a:ext cx="3061542" cy="2641939"/>
          </a:xfrm>
          <a:prstGeom prst="rect">
            <a:avLst/>
          </a:prstGeom>
          <a:effectLst/>
        </p:spPr>
      </p:pic>
    </p:spTree>
    <p:extLst>
      <p:ext uri="{BB962C8B-B14F-4D97-AF65-F5344CB8AC3E}">
        <p14:creationId xmlns:p14="http://schemas.microsoft.com/office/powerpoint/2010/main" val="26257863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Workflow Manager Interface</a:t>
            </a:r>
            <a:endParaRPr lang="en-IN" sz="2600" dirty="0">
              <a:solidFill>
                <a:srgbClr val="262626"/>
              </a:solidFill>
              <a:latin typeface="+mj-lt"/>
            </a:endParaRPr>
          </a:p>
        </p:txBody>
      </p:sp>
      <p:pic>
        <p:nvPicPr>
          <p:cNvPr id="5" name="Picture 2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981200" y="799769"/>
            <a:ext cx="5181600" cy="4002609"/>
          </a:xfrm>
          <a:prstGeom prst="rect">
            <a:avLst/>
          </a:prstGeom>
        </p:spPr>
      </p:pic>
      <p:sp>
        <p:nvSpPr>
          <p:cNvPr id="35" name="Rectangle 34"/>
          <p:cNvSpPr/>
          <p:nvPr/>
        </p:nvSpPr>
        <p:spPr>
          <a:xfrm>
            <a:off x="3618688" y="1614791"/>
            <a:ext cx="3414409" cy="2198451"/>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 Box 10"/>
          <p:cNvSpPr txBox="1">
            <a:spLocks noChangeArrowheads="1"/>
          </p:cNvSpPr>
          <p:nvPr/>
        </p:nvSpPr>
        <p:spPr bwMode="auto">
          <a:xfrm>
            <a:off x="4865341" y="2571750"/>
            <a:ext cx="921101" cy="276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bg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wrap="none" lIns="91416" tIns="45708" rIns="91416" bIns="45708">
            <a:spAutoFit/>
          </a:bodyPr>
          <a:lstStyle/>
          <a:p>
            <a:pPr>
              <a:spcBef>
                <a:spcPct val="30000"/>
              </a:spcBef>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Workspace</a:t>
            </a:r>
          </a:p>
        </p:txBody>
      </p:sp>
      <p:sp>
        <p:nvSpPr>
          <p:cNvPr id="37" name="Rectangle 36"/>
          <p:cNvSpPr/>
          <p:nvPr/>
        </p:nvSpPr>
        <p:spPr>
          <a:xfrm>
            <a:off x="3618689" y="1329447"/>
            <a:ext cx="1415650" cy="265873"/>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2920591" y="1206224"/>
            <a:ext cx="571639" cy="152408"/>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2019359" y="1206224"/>
            <a:ext cx="774773" cy="152408"/>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2009632" y="1462383"/>
            <a:ext cx="1479353" cy="245786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2086307" y="3975465"/>
            <a:ext cx="4946790" cy="57476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1981199" y="4662579"/>
            <a:ext cx="219075" cy="139799"/>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097843" y="1066425"/>
            <a:ext cx="64958" cy="112801"/>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 Box 10"/>
          <p:cNvSpPr txBox="1">
            <a:spLocks noChangeArrowheads="1"/>
          </p:cNvSpPr>
          <p:nvPr/>
        </p:nvSpPr>
        <p:spPr bwMode="auto">
          <a:xfrm>
            <a:off x="7588952" y="1231562"/>
            <a:ext cx="1495657" cy="46164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bg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wrap="square" lIns="91416" tIns="45708" rIns="91416" bIns="45708">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Workflow Designer</a:t>
            </a:r>
          </a:p>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Tools</a:t>
            </a:r>
          </a:p>
        </p:txBody>
      </p:sp>
      <p:sp>
        <p:nvSpPr>
          <p:cNvPr id="45" name="Rectangle 4"/>
          <p:cNvSpPr>
            <a:spLocks noChangeArrowheads="1"/>
          </p:cNvSpPr>
          <p:nvPr/>
        </p:nvSpPr>
        <p:spPr bwMode="auto">
          <a:xfrm>
            <a:off x="584861" y="1162914"/>
            <a:ext cx="1066800" cy="276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folHlink"/>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lIns="91416" tIns="45708" rIns="91416" bIns="45708">
            <a:spAutoFit/>
          </a:bodyPr>
          <a:lstStyle/>
          <a:p>
            <a:pPr>
              <a:spcBef>
                <a:spcPct val="30000"/>
              </a:spcBef>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Connections</a:t>
            </a:r>
          </a:p>
        </p:txBody>
      </p:sp>
      <p:sp>
        <p:nvSpPr>
          <p:cNvPr id="46" name="Text Box 8"/>
          <p:cNvSpPr txBox="1">
            <a:spLocks noChangeArrowheads="1"/>
          </p:cNvSpPr>
          <p:nvPr/>
        </p:nvSpPr>
        <p:spPr bwMode="auto">
          <a:xfrm>
            <a:off x="3949097" y="4130684"/>
            <a:ext cx="1245805" cy="276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bg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wrap="none" lIns="91416" tIns="45708" rIns="91416" bIns="45708">
            <a:spAutoFit/>
          </a:bodyPr>
          <a:lstStyle/>
          <a:p>
            <a:pPr>
              <a:spcBef>
                <a:spcPct val="30000"/>
              </a:spcBef>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Output Window</a:t>
            </a:r>
          </a:p>
        </p:txBody>
      </p:sp>
      <p:sp>
        <p:nvSpPr>
          <p:cNvPr id="47" name="Text Box 9"/>
          <p:cNvSpPr txBox="1">
            <a:spLocks noChangeArrowheads="1"/>
          </p:cNvSpPr>
          <p:nvPr/>
        </p:nvSpPr>
        <p:spPr bwMode="auto">
          <a:xfrm>
            <a:off x="584861" y="3112009"/>
            <a:ext cx="918787" cy="46164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bg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wrap="square" lIns="91416" tIns="45708" rIns="91416" bIns="45708">
            <a:spAutoFit/>
          </a:bodyPr>
          <a:lstStyle/>
          <a:p>
            <a:pPr>
              <a:spcBef>
                <a:spcPct val="30000"/>
              </a:spcBef>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Navigator Window</a:t>
            </a:r>
          </a:p>
        </p:txBody>
      </p:sp>
      <p:sp>
        <p:nvSpPr>
          <p:cNvPr id="48" name="Text Box 11"/>
          <p:cNvSpPr txBox="1">
            <a:spLocks noChangeArrowheads="1"/>
          </p:cNvSpPr>
          <p:nvPr/>
        </p:nvSpPr>
        <p:spPr bwMode="auto">
          <a:xfrm>
            <a:off x="584861" y="4593990"/>
            <a:ext cx="1371600" cy="276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bg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lIns="91416" tIns="45708" rIns="91416" bIns="45708">
            <a:spAutoFit/>
          </a:bodyPr>
          <a:lstStyle/>
          <a:p>
            <a:pPr>
              <a:spcBef>
                <a:spcPct val="30000"/>
              </a:spcBef>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Status Bar</a:t>
            </a:r>
          </a:p>
        </p:txBody>
      </p:sp>
      <p:sp>
        <p:nvSpPr>
          <p:cNvPr id="49" name="Text Box 12"/>
          <p:cNvSpPr txBox="1">
            <a:spLocks noChangeArrowheads="1"/>
          </p:cNvSpPr>
          <p:nvPr/>
        </p:nvSpPr>
        <p:spPr bwMode="auto">
          <a:xfrm>
            <a:off x="7588952" y="983918"/>
            <a:ext cx="1066800" cy="276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folHlink"/>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lIns="91416" tIns="45708" rIns="91416" bIns="45708">
            <a:spAutoFit/>
          </a:bodyPr>
          <a:lstStyle/>
          <a:p>
            <a:pPr>
              <a:spcBef>
                <a:spcPct val="30000"/>
              </a:spcBef>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Tasks</a:t>
            </a:r>
          </a:p>
        </p:txBody>
      </p:sp>
      <p:sp>
        <p:nvSpPr>
          <p:cNvPr id="50" name="Rectangle 4"/>
          <p:cNvSpPr>
            <a:spLocks noChangeArrowheads="1"/>
          </p:cNvSpPr>
          <p:nvPr/>
        </p:nvSpPr>
        <p:spPr bwMode="auto">
          <a:xfrm>
            <a:off x="584861" y="1693203"/>
            <a:ext cx="1066800" cy="46164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folHlink"/>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lIns="91416" tIns="45708" rIns="91416" bIns="45708">
            <a:spAutoFit/>
          </a:bodyPr>
          <a:lstStyle/>
          <a:p>
            <a:pPr>
              <a:spcBef>
                <a:spcPct val="30000"/>
              </a:spcBef>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Client Applications</a:t>
            </a:r>
          </a:p>
        </p:txBody>
      </p:sp>
      <p:cxnSp>
        <p:nvCxnSpPr>
          <p:cNvPr id="20" name="Straight Arrow Connector 19"/>
          <p:cNvCxnSpPr>
            <a:endCxn id="45" idx="3"/>
          </p:cNvCxnSpPr>
          <p:nvPr/>
        </p:nvCxnSpPr>
        <p:spPr>
          <a:xfrm flipH="1" flipV="1">
            <a:off x="1651661" y="1301402"/>
            <a:ext cx="329539" cy="0"/>
          </a:xfrm>
          <a:prstGeom prst="straightConnector1">
            <a:avLst/>
          </a:prstGeom>
          <a:ln w="127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flipH="1">
            <a:off x="1323975" y="3358802"/>
            <a:ext cx="685658" cy="0"/>
          </a:xfrm>
          <a:prstGeom prst="straightConnector1">
            <a:avLst/>
          </a:prstGeom>
          <a:ln w="127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H="1">
            <a:off x="1404011" y="4729254"/>
            <a:ext cx="548640" cy="0"/>
          </a:xfrm>
          <a:prstGeom prst="straightConnector1">
            <a:avLst/>
          </a:prstGeom>
          <a:ln w="127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V="1">
            <a:off x="7176161" y="1124814"/>
            <a:ext cx="329539" cy="0"/>
          </a:xfrm>
          <a:prstGeom prst="straightConnector1">
            <a:avLst/>
          </a:prstGeom>
          <a:ln w="127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V="1">
            <a:off x="5036813" y="1444357"/>
            <a:ext cx="2468887" cy="0"/>
          </a:xfrm>
          <a:prstGeom prst="straightConnector1">
            <a:avLst/>
          </a:prstGeom>
          <a:ln w="127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Elbow Connector 59"/>
          <p:cNvCxnSpPr>
            <a:stCxn id="38" idx="2"/>
            <a:endCxn id="50" idx="3"/>
          </p:cNvCxnSpPr>
          <p:nvPr/>
        </p:nvCxnSpPr>
        <p:spPr>
          <a:xfrm rot="5400000">
            <a:off x="2146340" y="863953"/>
            <a:ext cx="565392" cy="1554750"/>
          </a:xfrm>
          <a:prstGeom prst="bentConnector2">
            <a:avLst/>
          </a:prstGeom>
          <a:ln w="127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2514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5466942" cy="492443"/>
          </a:xfrm>
          <a:prstGeom prst="rect">
            <a:avLst/>
          </a:prstGeom>
          <a:noFill/>
        </p:spPr>
        <p:txBody>
          <a:bodyPr wrap="square" rtlCol="0">
            <a:spAutoFit/>
          </a:bodyPr>
          <a:lstStyle/>
          <a:p>
            <a:pPr defTabSz="685766"/>
            <a:r>
              <a:rPr lang="en-IN" sz="2600" dirty="0" smtClean="0">
                <a:solidFill>
                  <a:srgbClr val="262626"/>
                </a:solidFill>
                <a:latin typeface="+mj-lt"/>
              </a:rPr>
              <a:t>Workflow Manager Interface (Contd.)</a:t>
            </a:r>
            <a:endParaRPr lang="en-IN" sz="2600" dirty="0">
              <a:solidFill>
                <a:srgbClr val="262626"/>
              </a:solidFill>
              <a:latin typeface="+mj-lt"/>
            </a:endParaRPr>
          </a:p>
        </p:txBody>
      </p:sp>
      <p:sp>
        <p:nvSpPr>
          <p:cNvPr id="3" name="Rectangle 2"/>
          <p:cNvSpPr/>
          <p:nvPr/>
        </p:nvSpPr>
        <p:spPr>
          <a:xfrm>
            <a:off x="514255" y="823048"/>
            <a:ext cx="8065911" cy="3416320"/>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The Workflow Manager displays the following windows to help you create and organize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workflows:</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Navigator. </a:t>
            </a:r>
            <a:r>
              <a:rPr lang="en-US" sz="1200" dirty="0">
                <a:latin typeface="Tahoma" panose="020B0604030504040204" pitchFamily="34" charset="0"/>
                <a:ea typeface="Tahoma" panose="020B0604030504040204" pitchFamily="34" charset="0"/>
                <a:cs typeface="Tahoma" panose="020B0604030504040204" pitchFamily="34" charset="0"/>
              </a:rPr>
              <a:t>You can connect to and work in multiple repositories and folders. In the Navigator, the Workflow Manager displays a red icon over invalid </a:t>
            </a:r>
            <a:r>
              <a:rPr lang="en-US" sz="1200" dirty="0" smtClean="0">
                <a:latin typeface="Tahoma" panose="020B0604030504040204" pitchFamily="34" charset="0"/>
                <a:ea typeface="Tahoma" panose="020B0604030504040204" pitchFamily="34" charset="0"/>
                <a:cs typeface="Tahoma" panose="020B0604030504040204" pitchFamily="34" charset="0"/>
              </a:rPr>
              <a:t>objects.</a:t>
            </a: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Workspace. </a:t>
            </a:r>
            <a:r>
              <a:rPr lang="en-US" sz="1200" dirty="0">
                <a:latin typeface="Tahoma" panose="020B0604030504040204" pitchFamily="34" charset="0"/>
                <a:ea typeface="Tahoma" panose="020B0604030504040204" pitchFamily="34" charset="0"/>
                <a:cs typeface="Tahoma" panose="020B0604030504040204" pitchFamily="34" charset="0"/>
              </a:rPr>
              <a:t>You can create, edit, and view tasks, workflows, and </a:t>
            </a:r>
            <a:r>
              <a:rPr lang="en-US" sz="1200" dirty="0" smtClean="0">
                <a:latin typeface="Tahoma" panose="020B0604030504040204" pitchFamily="34" charset="0"/>
                <a:ea typeface="Tahoma" panose="020B0604030504040204" pitchFamily="34" charset="0"/>
                <a:cs typeface="Tahoma" panose="020B0604030504040204" pitchFamily="34" charset="0"/>
              </a:rPr>
              <a:t>worklets.</a:t>
            </a: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Output.</a:t>
            </a:r>
            <a:r>
              <a:rPr lang="en-US" sz="1200" dirty="0">
                <a:latin typeface="Tahoma" panose="020B0604030504040204" pitchFamily="34" charset="0"/>
                <a:ea typeface="Tahoma" panose="020B0604030504040204" pitchFamily="34" charset="0"/>
                <a:cs typeface="Tahoma" panose="020B0604030504040204" pitchFamily="34" charset="0"/>
              </a:rPr>
              <a:t> Contains tabs to display different types of output messages. The Output window contains the following tabs</a:t>
            </a:r>
            <a:r>
              <a:rPr lang="en-US" sz="1200" dirty="0" smtClean="0">
                <a:latin typeface="Tahoma" panose="020B0604030504040204" pitchFamily="34" charset="0"/>
                <a:ea typeface="Tahoma" panose="020B0604030504040204" pitchFamily="34" charset="0"/>
                <a:cs typeface="Tahoma" panose="020B0604030504040204" pitchFamily="34" charset="0"/>
              </a:rPr>
              <a:t>:-</a:t>
            </a:r>
          </a:p>
          <a:p>
            <a:pPr marL="514350" lvl="1" indent="-171450">
              <a:buFont typeface="Tahoma" panose="020B0604030504040204" pitchFamily="34" charset="0"/>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Save.</a:t>
            </a:r>
            <a:r>
              <a:rPr lang="en-US" sz="1200" dirty="0">
                <a:latin typeface="Tahoma" panose="020B0604030504040204" pitchFamily="34" charset="0"/>
                <a:ea typeface="Tahoma" panose="020B0604030504040204" pitchFamily="34" charset="0"/>
                <a:cs typeface="Tahoma" panose="020B0604030504040204" pitchFamily="34" charset="0"/>
              </a:rPr>
              <a:t> Displays messages when you save a workflow, worklet, or task. The Save tab displays a validation summary when you save a workflow or a </a:t>
            </a:r>
            <a:r>
              <a:rPr lang="en-US" sz="1200" dirty="0" smtClean="0">
                <a:latin typeface="Tahoma" panose="020B0604030504040204" pitchFamily="34" charset="0"/>
                <a:ea typeface="Tahoma" panose="020B0604030504040204" pitchFamily="34" charset="0"/>
                <a:cs typeface="Tahoma" panose="020B0604030504040204" pitchFamily="34" charset="0"/>
              </a:rPr>
              <a:t>worklet.</a:t>
            </a:r>
          </a:p>
          <a:p>
            <a:pPr marL="514350" lvl="1" indent="-171450">
              <a:buFont typeface="Tahoma" panose="020B0604030504040204" pitchFamily="34" charset="0"/>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Fetch Log. </a:t>
            </a:r>
            <a:r>
              <a:rPr lang="en-US" sz="1200" dirty="0">
                <a:latin typeface="Tahoma" panose="020B0604030504040204" pitchFamily="34" charset="0"/>
                <a:ea typeface="Tahoma" panose="020B0604030504040204" pitchFamily="34" charset="0"/>
                <a:cs typeface="Tahoma" panose="020B0604030504040204" pitchFamily="34" charset="0"/>
              </a:rPr>
              <a:t>Displays messages when the Workflow Manager fetches objects from the repository</a:t>
            </a:r>
            <a:r>
              <a:rPr lang="en-US" sz="1200" dirty="0" smtClean="0">
                <a:latin typeface="Tahoma" panose="020B0604030504040204" pitchFamily="34" charset="0"/>
                <a:ea typeface="Tahoma" panose="020B0604030504040204" pitchFamily="34" charset="0"/>
                <a:cs typeface="Tahoma" panose="020B0604030504040204" pitchFamily="34" charset="0"/>
              </a:rPr>
              <a:t>.</a:t>
            </a:r>
          </a:p>
          <a:p>
            <a:pPr marL="514350" lvl="1" indent="-171450">
              <a:buFont typeface="Tahoma" panose="020B0604030504040204" pitchFamily="34" charset="0"/>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Validate</a:t>
            </a:r>
            <a:r>
              <a:rPr lang="en-US" sz="1200" dirty="0">
                <a:latin typeface="Tahoma" panose="020B0604030504040204" pitchFamily="34" charset="0"/>
                <a:ea typeface="Tahoma" panose="020B0604030504040204" pitchFamily="34" charset="0"/>
                <a:cs typeface="Tahoma" panose="020B0604030504040204" pitchFamily="34" charset="0"/>
              </a:rPr>
              <a:t>. Displays messages when you validate a workflow, worklet, or task</a:t>
            </a:r>
            <a:r>
              <a:rPr lang="en-US" sz="1200" dirty="0" smtClean="0">
                <a:latin typeface="Tahoma" panose="020B0604030504040204" pitchFamily="34" charset="0"/>
                <a:ea typeface="Tahoma" panose="020B0604030504040204" pitchFamily="34" charset="0"/>
                <a:cs typeface="Tahoma" panose="020B0604030504040204" pitchFamily="34" charset="0"/>
              </a:rPr>
              <a:t>.</a:t>
            </a:r>
          </a:p>
          <a:p>
            <a:pPr marL="514350" lvl="1" indent="-171450">
              <a:buFont typeface="Tahoma" panose="020B0604030504040204" pitchFamily="34" charset="0"/>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Copy. </a:t>
            </a:r>
            <a:r>
              <a:rPr lang="en-US" sz="1200" dirty="0">
                <a:latin typeface="Tahoma" panose="020B0604030504040204" pitchFamily="34" charset="0"/>
                <a:ea typeface="Tahoma" panose="020B0604030504040204" pitchFamily="34" charset="0"/>
                <a:cs typeface="Tahoma" panose="020B0604030504040204" pitchFamily="34" charset="0"/>
              </a:rPr>
              <a:t>Displays messages when you copy repository </a:t>
            </a:r>
            <a:r>
              <a:rPr lang="en-US" sz="1200" dirty="0" smtClean="0">
                <a:latin typeface="Tahoma" panose="020B0604030504040204" pitchFamily="34" charset="0"/>
                <a:ea typeface="Tahoma" panose="020B0604030504040204" pitchFamily="34" charset="0"/>
                <a:cs typeface="Tahoma" panose="020B0604030504040204" pitchFamily="34" charset="0"/>
              </a:rPr>
              <a:t>objects.</a:t>
            </a:r>
          </a:p>
          <a:p>
            <a:pPr marL="514350" lvl="1" indent="-171450">
              <a:buFont typeface="Tahoma" panose="020B0604030504040204" pitchFamily="34" charset="0"/>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Server. </a:t>
            </a:r>
            <a:r>
              <a:rPr lang="en-US" sz="1200" dirty="0">
                <a:latin typeface="Tahoma" panose="020B0604030504040204" pitchFamily="34" charset="0"/>
                <a:ea typeface="Tahoma" panose="020B0604030504040204" pitchFamily="34" charset="0"/>
                <a:cs typeface="Tahoma" panose="020B0604030504040204" pitchFamily="34" charset="0"/>
              </a:rPr>
              <a:t>Displays messages from the Integration Service.</a:t>
            </a:r>
          </a:p>
          <a:p>
            <a:pPr marL="514350" lvl="1" indent="-171450">
              <a:buFont typeface="Tahoma" panose="020B0604030504040204" pitchFamily="34" charset="0"/>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Notifications. </a:t>
            </a:r>
            <a:r>
              <a:rPr lang="en-US" sz="1200" dirty="0">
                <a:latin typeface="Tahoma" panose="020B0604030504040204" pitchFamily="34" charset="0"/>
                <a:ea typeface="Tahoma" panose="020B0604030504040204" pitchFamily="34" charset="0"/>
                <a:cs typeface="Tahoma" panose="020B0604030504040204" pitchFamily="34" charset="0"/>
              </a:rPr>
              <a:t>Displays messages from the Repository </a:t>
            </a:r>
            <a:r>
              <a:rPr lang="en-US" sz="1200" dirty="0" smtClean="0">
                <a:latin typeface="Tahoma" panose="020B0604030504040204" pitchFamily="34" charset="0"/>
                <a:ea typeface="Tahoma" panose="020B0604030504040204" pitchFamily="34" charset="0"/>
                <a:cs typeface="Tahoma" panose="020B0604030504040204" pitchFamily="34" charset="0"/>
              </a:rPr>
              <a:t>Service.</a:t>
            </a:r>
          </a:p>
          <a:p>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The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Workflow Manager also displays a status bar that shows the status of the operation you perform.</a:t>
            </a:r>
            <a:endPar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1576659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Workflow Manager Tools</a:t>
            </a:r>
            <a:endParaRPr lang="en-IN" sz="2600" dirty="0">
              <a:solidFill>
                <a:srgbClr val="262626"/>
              </a:solidFill>
              <a:latin typeface="+mj-lt"/>
            </a:endParaRPr>
          </a:p>
        </p:txBody>
      </p:sp>
      <p:sp>
        <p:nvSpPr>
          <p:cNvPr id="5" name="Rectangle 3"/>
          <p:cNvSpPr txBox="1">
            <a:spLocks noChangeArrowheads="1"/>
          </p:cNvSpPr>
          <p:nvPr/>
        </p:nvSpPr>
        <p:spPr>
          <a:xfrm>
            <a:off x="620192" y="844464"/>
            <a:ext cx="4340914" cy="3426912"/>
          </a:xfrm>
          <a:prstGeom prst="rect">
            <a:avLst/>
          </a:prstGeom>
          <a:noFill/>
          <a:ln/>
          <a:extLs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txBody>
          <a:bodyPr/>
          <a:lstStyle>
            <a:lvl1pPr marL="342875" indent="-342875" algn="l" defTabSz="914333"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95" indent="-285729" algn="l" defTabSz="914333"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15" indent="-228582" algn="l" defTabSz="914333"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80"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246"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411"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8"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09"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Workflow Designer - </a:t>
            </a:r>
            <a:r>
              <a:rPr lang="en-US" sz="1200" dirty="0" smtClean="0">
                <a:latin typeface="Tahoma" panose="020B0604030504040204" pitchFamily="34" charset="0"/>
                <a:ea typeface="Tahoma" panose="020B0604030504040204" pitchFamily="34" charset="0"/>
                <a:cs typeface="Tahoma" panose="020B0604030504040204" pitchFamily="34" charset="0"/>
              </a:rPr>
              <a:t>Maps the execution order and dependencies of Sessions, Tasks and Worklets, for the Informatica Server</a:t>
            </a:r>
          </a:p>
          <a:p>
            <a:pPr marL="0" indent="0">
              <a:spcBef>
                <a:spcPts val="0"/>
              </a:spcBef>
              <a:buNone/>
            </a:pPr>
            <a:endParaRPr lang="en-US" sz="1200" dirty="0">
              <a:latin typeface="Tahoma" panose="020B0604030504040204" pitchFamily="34" charset="0"/>
              <a:ea typeface="Tahoma" panose="020B0604030504040204" pitchFamily="34" charset="0"/>
              <a:cs typeface="Tahoma" panose="020B0604030504040204" pitchFamily="34" charset="0"/>
            </a:endParaRPr>
          </a:p>
          <a:p>
            <a:pPr marL="0" indent="0">
              <a:spcBef>
                <a:spcPts val="0"/>
              </a:spcBef>
              <a:buNone/>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0" indent="0">
              <a:spcBef>
                <a:spcPts val="0"/>
              </a:spcBef>
              <a:buNone/>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0" indent="0">
              <a:spcBef>
                <a:spcPts val="0"/>
              </a:spcBef>
              <a:buNone/>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Task Developer</a:t>
            </a:r>
            <a:endParaRPr lang="en-US" sz="1100" dirty="0" smtClean="0">
              <a:latin typeface="Tahoma" panose="020B0604030504040204" pitchFamily="34" charset="0"/>
              <a:ea typeface="Tahoma" panose="020B0604030504040204" pitchFamily="34" charset="0"/>
              <a:cs typeface="Tahoma" panose="020B0604030504040204" pitchFamily="34" charset="0"/>
            </a:endParaRPr>
          </a:p>
          <a:p>
            <a:pPr marL="342930" indent="-285750">
              <a:spcBef>
                <a:spcPts val="0"/>
              </a:spcBef>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Create Session, Shell Command and Email tasks </a:t>
            </a:r>
          </a:p>
          <a:p>
            <a:pPr marL="342930" indent="-285750">
              <a:spcBef>
                <a:spcPts val="0"/>
              </a:spcBef>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Tasks created in the Task Developer are reusable</a:t>
            </a:r>
          </a:p>
          <a:p>
            <a:pPr marL="342930" indent="-285750">
              <a:spcBef>
                <a:spcPts val="0"/>
              </a:spcBef>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342930" indent="-285750">
              <a:spcBef>
                <a:spcPts val="0"/>
              </a:spcBef>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342930" indent="-285750">
              <a:spcBef>
                <a:spcPts val="0"/>
              </a:spcBef>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0" indent="0">
              <a:spcBef>
                <a:spcPts val="0"/>
              </a:spcBef>
              <a:buNone/>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Worklet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Designer</a:t>
            </a:r>
          </a:p>
          <a:p>
            <a:pPr marL="342930" lvl="1" indent="-285750">
              <a:spcBef>
                <a:spcPts val="0"/>
              </a:spcBef>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Creates objects that represent a set of tasks</a:t>
            </a:r>
          </a:p>
          <a:p>
            <a:pPr marL="342930" lvl="1" indent="-285750">
              <a:spcBef>
                <a:spcPts val="0"/>
              </a:spcBef>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Worklet objects are reusable </a:t>
            </a:r>
          </a:p>
          <a:p>
            <a:pPr marL="742950" lvl="1" indent="-285750">
              <a:lnSpc>
                <a:spcPct val="85000"/>
              </a:lnSpc>
              <a:spcBef>
                <a:spcPct val="65000"/>
              </a:spcBef>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p:txBody>
      </p:sp>
      <p:pic>
        <p:nvPicPr>
          <p:cNvPr id="6"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95777" y="2189651"/>
            <a:ext cx="962016" cy="339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pic>
        <p:nvPicPr>
          <p:cNvPr id="7" name="Picture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95777" y="3327793"/>
            <a:ext cx="965892" cy="339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pic>
        <p:nvPicPr>
          <p:cNvPr id="8" name="Picture 9"/>
          <p:cNvPicPr>
            <a:picLocks noChangeAspect="1" noChangeArrowheads="1"/>
          </p:cNvPicPr>
          <p:nvPr/>
        </p:nvPicPr>
        <p:blipFill>
          <a:blip r:embed="rId5">
            <a:extLst>
              <a:ext uri="{28A0092B-C50C-407E-A947-70E740481C1C}">
                <a14:useLocalDpi xmlns:a14="http://schemas.microsoft.com/office/drawing/2010/main" val="0"/>
              </a:ext>
            </a:extLst>
          </a:blip>
          <a:srcRect l="48874" t="14914" r="42664" b="80365"/>
          <a:stretch>
            <a:fillRect/>
          </a:stretch>
        </p:blipFill>
        <p:spPr bwMode="auto">
          <a:xfrm>
            <a:off x="4700995" y="963029"/>
            <a:ext cx="962016" cy="339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spTree>
    <p:extLst>
      <p:ext uri="{BB962C8B-B14F-4D97-AF65-F5344CB8AC3E}">
        <p14:creationId xmlns:p14="http://schemas.microsoft.com/office/powerpoint/2010/main" val="17142107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Example of a Workflow</a:t>
            </a:r>
            <a:endParaRPr lang="en-IN" sz="2600" dirty="0">
              <a:solidFill>
                <a:srgbClr val="262626"/>
              </a:solidFill>
              <a:latin typeface="+mj-lt"/>
            </a:endParaRPr>
          </a:p>
        </p:txBody>
      </p:sp>
      <p:sp>
        <p:nvSpPr>
          <p:cNvPr id="3" name="Rectangle 2"/>
          <p:cNvSpPr/>
          <p:nvPr/>
        </p:nvSpPr>
        <p:spPr>
          <a:xfrm>
            <a:off x="514255" y="810522"/>
            <a:ext cx="8065911" cy="646331"/>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The following figure illustrates how a typical workflow looks like including the Start task, Link, and Session task components.</a:t>
            </a: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pic>
        <p:nvPicPr>
          <p:cNvPr id="4" name="Picture 3"/>
          <p:cNvPicPr>
            <a:picLocks noChangeAspect="1"/>
          </p:cNvPicPr>
          <p:nvPr/>
        </p:nvPicPr>
        <p:blipFill>
          <a:blip r:embed="rId3"/>
          <a:stretch>
            <a:fillRect/>
          </a:stretch>
        </p:blipFill>
        <p:spPr>
          <a:xfrm>
            <a:off x="2139974" y="1456853"/>
            <a:ext cx="4066384" cy="2274005"/>
          </a:xfrm>
          <a:prstGeom prst="rect">
            <a:avLst/>
          </a:prstGeom>
        </p:spPr>
      </p:pic>
      <p:sp>
        <p:nvSpPr>
          <p:cNvPr id="6" name="Rectangle 5"/>
          <p:cNvSpPr/>
          <p:nvPr/>
        </p:nvSpPr>
        <p:spPr>
          <a:xfrm>
            <a:off x="857571" y="2822058"/>
            <a:ext cx="814647" cy="261610"/>
          </a:xfrm>
          <a:prstGeom prst="rect">
            <a:avLst/>
          </a:prstGeom>
        </p:spPr>
        <p:txBody>
          <a:bodyPr wrap="none">
            <a:spAutoFit/>
          </a:bodyPr>
          <a:lstStyle/>
          <a:p>
            <a:r>
              <a:rPr lang="en-US" sz="1100" dirty="0" smtClean="0">
                <a:latin typeface="Tahoma" panose="020B0604030504040204" pitchFamily="34" charset="0"/>
                <a:ea typeface="Tahoma" panose="020B0604030504040204" pitchFamily="34" charset="0"/>
                <a:cs typeface="Tahoma" panose="020B0604030504040204" pitchFamily="34" charset="0"/>
              </a:rPr>
              <a:t>Start Task</a:t>
            </a:r>
            <a:endParaRPr lang="en-US" sz="1100" dirty="0">
              <a:latin typeface="Tahoma" panose="020B0604030504040204" pitchFamily="34" charset="0"/>
              <a:ea typeface="Tahoma" panose="020B0604030504040204" pitchFamily="34" charset="0"/>
              <a:cs typeface="Tahoma" panose="020B0604030504040204" pitchFamily="34" charset="0"/>
            </a:endParaRPr>
          </a:p>
        </p:txBody>
      </p:sp>
      <p:sp>
        <p:nvSpPr>
          <p:cNvPr id="7" name="Rectangle 6"/>
          <p:cNvSpPr/>
          <p:nvPr/>
        </p:nvSpPr>
        <p:spPr>
          <a:xfrm>
            <a:off x="3832681" y="3631808"/>
            <a:ext cx="436338" cy="261610"/>
          </a:xfrm>
          <a:prstGeom prst="rect">
            <a:avLst/>
          </a:prstGeom>
        </p:spPr>
        <p:txBody>
          <a:bodyPr wrap="none">
            <a:spAutoFit/>
          </a:bodyPr>
          <a:lstStyle/>
          <a:p>
            <a:r>
              <a:rPr lang="en-US" sz="1100" dirty="0" smtClean="0">
                <a:latin typeface="Tahoma" panose="020B0604030504040204" pitchFamily="34" charset="0"/>
                <a:ea typeface="Tahoma" panose="020B0604030504040204" pitchFamily="34" charset="0"/>
                <a:cs typeface="Tahoma" panose="020B0604030504040204" pitchFamily="34" charset="0"/>
              </a:rPr>
              <a:t>Link</a:t>
            </a:r>
            <a:endParaRPr lang="en-US" sz="1100" dirty="0">
              <a:latin typeface="Tahoma" panose="020B0604030504040204" pitchFamily="34" charset="0"/>
              <a:ea typeface="Tahoma" panose="020B0604030504040204" pitchFamily="34" charset="0"/>
              <a:cs typeface="Tahoma" panose="020B0604030504040204" pitchFamily="34" charset="0"/>
            </a:endParaRPr>
          </a:p>
        </p:txBody>
      </p:sp>
      <p:sp>
        <p:nvSpPr>
          <p:cNvPr id="8" name="Rectangle 7"/>
          <p:cNvSpPr/>
          <p:nvPr/>
        </p:nvSpPr>
        <p:spPr>
          <a:xfrm>
            <a:off x="6206358" y="2822058"/>
            <a:ext cx="982961" cy="261610"/>
          </a:xfrm>
          <a:prstGeom prst="rect">
            <a:avLst/>
          </a:prstGeom>
        </p:spPr>
        <p:txBody>
          <a:bodyPr wrap="none">
            <a:spAutoFit/>
          </a:bodyPr>
          <a:lstStyle/>
          <a:p>
            <a:r>
              <a:rPr lang="en-US" sz="1100" dirty="0" smtClean="0">
                <a:latin typeface="Tahoma" panose="020B0604030504040204" pitchFamily="34" charset="0"/>
                <a:ea typeface="Tahoma" panose="020B0604030504040204" pitchFamily="34" charset="0"/>
                <a:cs typeface="Tahoma" panose="020B0604030504040204" pitchFamily="34" charset="0"/>
              </a:rPr>
              <a:t>Session Task</a:t>
            </a:r>
            <a:endParaRPr lang="en-US" sz="1100" dirty="0">
              <a:latin typeface="Tahoma" panose="020B0604030504040204" pitchFamily="34" charset="0"/>
              <a:ea typeface="Tahoma" panose="020B0604030504040204" pitchFamily="34" charset="0"/>
              <a:cs typeface="Tahoma" panose="020B0604030504040204" pitchFamily="34" charset="0"/>
            </a:endParaRPr>
          </a:p>
        </p:txBody>
      </p:sp>
      <p:cxnSp>
        <p:nvCxnSpPr>
          <p:cNvPr id="10" name="Straight Arrow Connector 9"/>
          <p:cNvCxnSpPr>
            <a:endCxn id="7" idx="0"/>
          </p:cNvCxnSpPr>
          <p:nvPr/>
        </p:nvCxnSpPr>
        <p:spPr>
          <a:xfrm>
            <a:off x="4050850" y="3083668"/>
            <a:ext cx="0" cy="548140"/>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5156561" y="2965389"/>
            <a:ext cx="1049797" cy="0"/>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1672218" y="2962591"/>
            <a:ext cx="1049797" cy="0"/>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48986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Workflow Designer</a:t>
            </a:r>
            <a:endParaRPr lang="en-IN" sz="2600" dirty="0">
              <a:solidFill>
                <a:srgbClr val="262626"/>
              </a:solidFill>
              <a:latin typeface="+mj-lt"/>
            </a:endParaRPr>
          </a:p>
        </p:txBody>
      </p:sp>
      <p:sp>
        <p:nvSpPr>
          <p:cNvPr id="3" name="Rectangle 2"/>
          <p:cNvSpPr/>
          <p:nvPr/>
        </p:nvSpPr>
        <p:spPr>
          <a:xfrm>
            <a:off x="514255" y="810522"/>
            <a:ext cx="8065911" cy="276999"/>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Workflow Designer: </a:t>
            </a:r>
            <a:r>
              <a:rPr lang="en-US" sz="1200" dirty="0">
                <a:latin typeface="Tahoma" panose="020B0604030504040204" pitchFamily="34" charset="0"/>
                <a:ea typeface="Tahoma" panose="020B0604030504040204" pitchFamily="34" charset="0"/>
                <a:cs typeface="Tahoma" panose="020B0604030504040204" pitchFamily="34" charset="0"/>
              </a:rPr>
              <a:t>This is used for creating workflows.</a:t>
            </a: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pic>
        <p:nvPicPr>
          <p:cNvPr id="5" name="Picture 4"/>
          <p:cNvPicPr>
            <a:picLocks noChangeAspect="1"/>
          </p:cNvPicPr>
          <p:nvPr/>
        </p:nvPicPr>
        <p:blipFill>
          <a:blip r:embed="rId3"/>
          <a:stretch>
            <a:fillRect/>
          </a:stretch>
        </p:blipFill>
        <p:spPr>
          <a:xfrm>
            <a:off x="1796756" y="1259682"/>
            <a:ext cx="5550489" cy="3396190"/>
          </a:xfrm>
          <a:prstGeom prst="rect">
            <a:avLst/>
          </a:prstGeom>
        </p:spPr>
      </p:pic>
    </p:spTree>
    <p:extLst>
      <p:ext uri="{BB962C8B-B14F-4D97-AF65-F5344CB8AC3E}">
        <p14:creationId xmlns:p14="http://schemas.microsoft.com/office/powerpoint/2010/main" val="27968112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5846320" cy="492443"/>
          </a:xfrm>
          <a:prstGeom prst="rect">
            <a:avLst/>
          </a:prstGeom>
          <a:noFill/>
        </p:spPr>
        <p:txBody>
          <a:bodyPr wrap="square" rtlCol="0">
            <a:spAutoFit/>
          </a:bodyPr>
          <a:lstStyle/>
          <a:p>
            <a:pPr defTabSz="685766"/>
            <a:r>
              <a:rPr lang="en-IN" sz="2600" dirty="0">
                <a:solidFill>
                  <a:srgbClr val="262626"/>
                </a:solidFill>
                <a:latin typeface="+mj-lt"/>
              </a:rPr>
              <a:t>Workflow Structure</a:t>
            </a: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r="24330" b="55472"/>
          <a:stretch>
            <a:fillRect/>
          </a:stretch>
        </p:blipFill>
        <p:spPr bwMode="auto">
          <a:xfrm>
            <a:off x="847106" y="1800224"/>
            <a:ext cx="6275388" cy="1976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sp>
        <p:nvSpPr>
          <p:cNvPr id="6" name="Rectangle 4"/>
          <p:cNvSpPr txBox="1">
            <a:spLocks noChangeArrowheads="1"/>
          </p:cNvSpPr>
          <p:nvPr/>
        </p:nvSpPr>
        <p:spPr>
          <a:xfrm>
            <a:off x="398837" y="820852"/>
            <a:ext cx="7875587" cy="2209800"/>
          </a:xfrm>
          <a:prstGeom prst="rect">
            <a:avLst/>
          </a:prstGeom>
          <a:noFill/>
          <a:ln/>
          <a:extLs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txBody>
          <a:bodyPr/>
          <a:lstStyle>
            <a:lvl1pPr marL="342875" indent="-342875" algn="l" defTabSz="914333"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95" indent="-285729" algn="l" defTabSz="914333"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15" indent="-228582" algn="l" defTabSz="914333"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80"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246"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411"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8"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09"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spcBef>
                <a:spcPct val="65000"/>
              </a:spcBef>
              <a:buClr>
                <a:schemeClr val="tx1"/>
              </a:buClr>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A Workflow is set of instructions for the Integration Service to perform data transformation and load</a:t>
            </a:r>
          </a:p>
          <a:p>
            <a:pPr>
              <a:lnSpc>
                <a:spcPct val="85000"/>
              </a:lnSpc>
              <a:spcBef>
                <a:spcPct val="65000"/>
              </a:spcBef>
              <a:buClr>
                <a:schemeClr val="tx1"/>
              </a:buClr>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Combines the logic of Session Tasks, other types of Tasks and Worklets </a:t>
            </a:r>
          </a:p>
          <a:p>
            <a:pPr>
              <a:lnSpc>
                <a:spcPct val="85000"/>
              </a:lnSpc>
              <a:spcBef>
                <a:spcPct val="65000"/>
              </a:spcBef>
              <a:buClr>
                <a:schemeClr val="tx1"/>
              </a:buClr>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The simplest Workflow is composed of a Start Task, a Link and one other Task</a:t>
            </a:r>
            <a:endParaRPr lang="en-US" sz="1200" dirty="0">
              <a:latin typeface="Tahoma" panose="020B0604030504040204" pitchFamily="34" charset="0"/>
              <a:ea typeface="Tahoma" panose="020B0604030504040204" pitchFamily="34" charset="0"/>
              <a:cs typeface="Tahoma" panose="020B0604030504040204" pitchFamily="34" charset="0"/>
            </a:endParaRPr>
          </a:p>
        </p:txBody>
      </p:sp>
      <p:sp>
        <p:nvSpPr>
          <p:cNvPr id="7" name="Text Box 5"/>
          <p:cNvSpPr txBox="1">
            <a:spLocks noChangeArrowheads="1"/>
          </p:cNvSpPr>
          <p:nvPr/>
        </p:nvSpPr>
        <p:spPr bwMode="auto">
          <a:xfrm>
            <a:off x="4382487" y="3993689"/>
            <a:ext cx="1328962" cy="276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folHlink"/>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wrap="square" lIns="91416" tIns="45708" rIns="91416" bIns="45708">
            <a:spAutoFit/>
          </a:bodyPr>
          <a:lstStyle/>
          <a:p>
            <a:pPr>
              <a:spcBef>
                <a:spcPct val="30000"/>
              </a:spcBef>
            </a:pPr>
            <a:r>
              <a:rPr lang="en-US" sz="1200" dirty="0">
                <a:latin typeface="Tahoma" panose="020B0604030504040204" pitchFamily="34" charset="0"/>
                <a:ea typeface="Tahoma" panose="020B0604030504040204" pitchFamily="34" charset="0"/>
                <a:cs typeface="Tahoma" panose="020B0604030504040204" pitchFamily="34" charset="0"/>
              </a:rPr>
              <a:t>Start Task</a:t>
            </a:r>
          </a:p>
        </p:txBody>
      </p:sp>
      <p:sp>
        <p:nvSpPr>
          <p:cNvPr id="9" name="Line 7"/>
          <p:cNvSpPr>
            <a:spLocks noChangeShapeType="1"/>
          </p:cNvSpPr>
          <p:nvPr/>
        </p:nvSpPr>
        <p:spPr bwMode="auto">
          <a:xfrm flipV="1">
            <a:off x="4819649" y="3430515"/>
            <a:ext cx="0" cy="609442"/>
          </a:xfrm>
          <a:prstGeom prst="line">
            <a:avLst/>
          </a:prstGeom>
          <a:noFill/>
          <a:ln w="12700">
            <a:solidFill>
              <a:srgbClr val="0070C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bg2"/>
                  </a:outerShdw>
                </a:effectLst>
              </a14:hiddenEffects>
            </a:ext>
          </a:extLst>
        </p:spPr>
        <p:txBody>
          <a:bodyPr lIns="91416" tIns="45708" rIns="91416" bIns="45708"/>
          <a:lstStyle/>
          <a:p>
            <a:pPr marL="171450" indent="-171450">
              <a:buFont typeface="Symbol" panose="05050102010706020507" pitchFamily="18" charset="2"/>
              <a:buChar char="®"/>
            </a:pP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10" name="Text Box 8"/>
          <p:cNvSpPr txBox="1">
            <a:spLocks noChangeArrowheads="1"/>
          </p:cNvSpPr>
          <p:nvPr/>
        </p:nvSpPr>
        <p:spPr bwMode="auto">
          <a:xfrm>
            <a:off x="5851942" y="3993687"/>
            <a:ext cx="1109662" cy="276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folHlink"/>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lIns="91416" tIns="45708" rIns="91416" bIns="45708">
            <a:spAutoFit/>
          </a:bodyPr>
          <a:lstStyle/>
          <a:p>
            <a:pPr>
              <a:spcBef>
                <a:spcPct val="30000"/>
              </a:spcBef>
            </a:pPr>
            <a:r>
              <a:rPr lang="en-US" sz="1200" dirty="0">
                <a:latin typeface="Tahoma" panose="020B0604030504040204" pitchFamily="34" charset="0"/>
                <a:ea typeface="Tahoma" panose="020B0604030504040204" pitchFamily="34" charset="0"/>
                <a:cs typeface="Tahoma" panose="020B0604030504040204" pitchFamily="34" charset="0"/>
              </a:rPr>
              <a:t>Session Task</a:t>
            </a:r>
          </a:p>
        </p:txBody>
      </p:sp>
      <p:sp>
        <p:nvSpPr>
          <p:cNvPr id="11" name="Text Box 9"/>
          <p:cNvSpPr txBox="1">
            <a:spLocks noChangeArrowheads="1"/>
          </p:cNvSpPr>
          <p:nvPr/>
        </p:nvSpPr>
        <p:spPr bwMode="auto">
          <a:xfrm>
            <a:off x="5355534" y="3993688"/>
            <a:ext cx="460334" cy="276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folHlink"/>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wrap="none" lIns="91416" tIns="45708" rIns="91416" bIns="45708">
            <a:spAutoFit/>
          </a:bodyPr>
          <a:lstStyle/>
          <a:p>
            <a:pPr>
              <a:spcBef>
                <a:spcPct val="30000"/>
              </a:spcBef>
            </a:pPr>
            <a:r>
              <a:rPr lang="en-US" sz="1200" dirty="0">
                <a:latin typeface="Tahoma" panose="020B0604030504040204" pitchFamily="34" charset="0"/>
                <a:ea typeface="Tahoma" panose="020B0604030504040204" pitchFamily="34" charset="0"/>
                <a:cs typeface="Tahoma" panose="020B0604030504040204" pitchFamily="34" charset="0"/>
              </a:rPr>
              <a:t>Link</a:t>
            </a:r>
          </a:p>
        </p:txBody>
      </p:sp>
      <p:sp>
        <p:nvSpPr>
          <p:cNvPr id="14" name="Rectangle 13"/>
          <p:cNvSpPr/>
          <p:nvPr/>
        </p:nvSpPr>
        <p:spPr>
          <a:xfrm>
            <a:off x="4548611" y="3030653"/>
            <a:ext cx="498357" cy="399862"/>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Line 7"/>
          <p:cNvSpPr>
            <a:spLocks noChangeShapeType="1"/>
          </p:cNvSpPr>
          <p:nvPr/>
        </p:nvSpPr>
        <p:spPr bwMode="auto">
          <a:xfrm flipH="1" flipV="1">
            <a:off x="5514974" y="3306690"/>
            <a:ext cx="0" cy="686998"/>
          </a:xfrm>
          <a:prstGeom prst="line">
            <a:avLst/>
          </a:prstGeom>
          <a:noFill/>
          <a:ln w="12700">
            <a:solidFill>
              <a:srgbClr val="0070C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bg2"/>
                  </a:outerShdw>
                </a:effectLst>
              </a14:hiddenEffects>
            </a:ext>
          </a:extLst>
        </p:spPr>
        <p:txBody>
          <a:bodyPr lIns="91416" tIns="45708" rIns="91416" bIns="45708"/>
          <a:lstStyle/>
          <a:p>
            <a:pPr marL="171450" indent="-171450">
              <a:buFont typeface="Symbol" panose="05050102010706020507" pitchFamily="18" charset="2"/>
              <a:buChar char="®"/>
            </a:pP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16" name="Rectangle 15"/>
          <p:cNvSpPr/>
          <p:nvPr/>
        </p:nvSpPr>
        <p:spPr>
          <a:xfrm>
            <a:off x="6034392" y="3030653"/>
            <a:ext cx="680733" cy="399862"/>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ine 7"/>
          <p:cNvSpPr>
            <a:spLocks noChangeShapeType="1"/>
          </p:cNvSpPr>
          <p:nvPr/>
        </p:nvSpPr>
        <p:spPr bwMode="auto">
          <a:xfrm flipV="1">
            <a:off x="6353174" y="3430515"/>
            <a:ext cx="0" cy="609442"/>
          </a:xfrm>
          <a:prstGeom prst="line">
            <a:avLst/>
          </a:prstGeom>
          <a:noFill/>
          <a:ln w="12700">
            <a:solidFill>
              <a:srgbClr val="0070C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bg2"/>
                  </a:outerShdw>
                </a:effectLst>
              </a14:hiddenEffects>
            </a:ext>
          </a:extLst>
        </p:spPr>
        <p:txBody>
          <a:bodyPr lIns="91416" tIns="45708" rIns="91416" bIns="45708"/>
          <a:lstStyle/>
          <a:p>
            <a:pPr marL="171450" indent="-171450">
              <a:buFont typeface="Symbol" panose="05050102010706020507" pitchFamily="18" charset="2"/>
              <a:buChar char="®"/>
            </a:pPr>
            <a:endParaRPr lang="en-US" sz="1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847767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5846320" cy="492443"/>
          </a:xfrm>
          <a:prstGeom prst="rect">
            <a:avLst/>
          </a:prstGeom>
          <a:noFill/>
        </p:spPr>
        <p:txBody>
          <a:bodyPr wrap="square" rtlCol="0">
            <a:spAutoFit/>
          </a:bodyPr>
          <a:lstStyle/>
          <a:p>
            <a:pPr defTabSz="685766"/>
            <a:r>
              <a:rPr lang="en-IN" sz="2600" dirty="0">
                <a:solidFill>
                  <a:srgbClr val="262626"/>
                </a:solidFill>
                <a:latin typeface="+mj-lt"/>
              </a:rPr>
              <a:t>Additional Workflow Components</a:t>
            </a:r>
          </a:p>
        </p:txBody>
      </p:sp>
      <p:sp>
        <p:nvSpPr>
          <p:cNvPr id="3" name="Rectangle 2"/>
          <p:cNvSpPr/>
          <p:nvPr/>
        </p:nvSpPr>
        <p:spPr>
          <a:xfrm>
            <a:off x="514255" y="810522"/>
            <a:ext cx="8065911" cy="1015663"/>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Two additional components are Worklets and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Links</a:t>
            </a:r>
          </a:p>
          <a:p>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Worklets are objects that contain a series of Tasks</a:t>
            </a: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Links </a:t>
            </a:r>
            <a:r>
              <a:rPr lang="en-US" sz="1200" dirty="0">
                <a:latin typeface="Tahoma" panose="020B0604030504040204" pitchFamily="34" charset="0"/>
                <a:ea typeface="Tahoma" panose="020B0604030504040204" pitchFamily="34" charset="0"/>
                <a:cs typeface="Tahoma" panose="020B0604030504040204" pitchFamily="34" charset="0"/>
              </a:rPr>
              <a:t>are required to connect objects in a Workflow</a:t>
            </a: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44192" y="940713"/>
            <a:ext cx="385948" cy="3859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pic>
        <p:nvPicPr>
          <p:cNvPr id="6"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44192" y="1315238"/>
            <a:ext cx="385948" cy="3377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pic>
        <p:nvPicPr>
          <p:cNvPr id="7" name="Picture 6"/>
          <p:cNvPicPr>
            <a:picLocks noChangeAspect="1" noChangeArrowheads="1"/>
          </p:cNvPicPr>
          <p:nvPr/>
        </p:nvPicPr>
        <p:blipFill>
          <a:blip r:embed="rId5">
            <a:extLst>
              <a:ext uri="{28A0092B-C50C-407E-A947-70E740481C1C}">
                <a14:useLocalDpi xmlns:a14="http://schemas.microsoft.com/office/drawing/2010/main" val="0"/>
              </a:ext>
            </a:extLst>
          </a:blip>
          <a:srcRect l="325" t="3922" b="43456"/>
          <a:stretch>
            <a:fillRect/>
          </a:stretch>
        </p:blipFill>
        <p:spPr bwMode="auto">
          <a:xfrm>
            <a:off x="503238" y="1897374"/>
            <a:ext cx="8266113"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sp>
        <p:nvSpPr>
          <p:cNvPr id="9" name="Rectangle 8"/>
          <p:cNvSpPr/>
          <p:nvPr/>
        </p:nvSpPr>
        <p:spPr>
          <a:xfrm>
            <a:off x="8039100" y="1897374"/>
            <a:ext cx="266700" cy="327592"/>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607557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Scheduling a Workflow</a:t>
            </a:r>
            <a:endParaRPr lang="en-IN" sz="2600" dirty="0">
              <a:solidFill>
                <a:srgbClr val="262626"/>
              </a:solidFill>
              <a:latin typeface="+mj-lt"/>
            </a:endParaRPr>
          </a:p>
        </p:txBody>
      </p:sp>
      <p:sp>
        <p:nvSpPr>
          <p:cNvPr id="3" name="Rectangle 2"/>
          <p:cNvSpPr/>
          <p:nvPr/>
        </p:nvSpPr>
        <p:spPr>
          <a:xfrm>
            <a:off x="514255" y="810522"/>
            <a:ext cx="8065911" cy="1384995"/>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In order to schedule a workflow, the workflow has to be opened in the Workflow Designer. Once done, the following steps has to be followed:</a:t>
            </a:r>
          </a:p>
          <a:p>
            <a:pPr marL="171450" indent="-171450">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Click on Workflows &gt; Edit and select “Scheduler” tab.</a:t>
            </a:r>
          </a:p>
          <a:p>
            <a:pPr marL="514350" lvl="1" indent="-171450">
              <a:buFont typeface="Tahoma" panose="020B0604030504040204" pitchFamily="34" charset="0"/>
              <a:buChar char="»"/>
            </a:pPr>
            <a:r>
              <a:rPr lang="en-US" sz="1200" dirty="0">
                <a:latin typeface="Tahoma" panose="020B0604030504040204" pitchFamily="34" charset="0"/>
                <a:ea typeface="Tahoma" panose="020B0604030504040204" pitchFamily="34" charset="0"/>
                <a:cs typeface="Tahoma" panose="020B0604030504040204" pitchFamily="34" charset="0"/>
              </a:rPr>
              <a:t>In the scheduler tab, select “Non-reusable” to create a non-reusable set of scheduler settings for the workflow. Or select “Reusable” to use an existing reusable scheduler for the Workflow</a:t>
            </a:r>
          </a:p>
          <a:p>
            <a:pPr marL="514350" lvl="1" indent="-171450">
              <a:buFont typeface="Tahoma" panose="020B0604030504040204" pitchFamily="34" charset="0"/>
              <a:buChar char="»"/>
            </a:pPr>
            <a:r>
              <a:rPr lang="en-US" sz="1200" dirty="0">
                <a:latin typeface="Tahoma" panose="020B0604030504040204" pitchFamily="34" charset="0"/>
                <a:ea typeface="Tahoma" panose="020B0604030504040204" pitchFamily="34" charset="0"/>
                <a:cs typeface="Tahoma" panose="020B0604030504040204" pitchFamily="34" charset="0"/>
              </a:rPr>
              <a:t>For “Non-reusable” scheduling, dick the right side of the scheduler field to edit the scheduling settings </a:t>
            </a:r>
          </a:p>
          <a:p>
            <a:pPr marL="514350" lvl="1" indent="-171450">
              <a:buFont typeface="Tahoma" panose="020B0604030504040204" pitchFamily="34" charset="0"/>
              <a:buChar char="»"/>
            </a:pPr>
            <a:r>
              <a:rPr lang="en-US" sz="1200" dirty="0">
                <a:latin typeface="Tahoma" panose="020B0604030504040204" pitchFamily="34" charset="0"/>
                <a:ea typeface="Tahoma" panose="020B0604030504040204" pitchFamily="34" charset="0"/>
                <a:cs typeface="Tahoma" panose="020B0604030504040204" pitchFamily="34" charset="0"/>
              </a:rPr>
              <a:t>For “Reusable” scheduling, choose a reusable scheduler from the scheduler browser dialog box.</a:t>
            </a:r>
            <a:endParaRPr lang="en-IN" sz="1200"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p:cNvPicPr>
            <a:picLocks noChangeAspect="1"/>
          </p:cNvPicPr>
          <p:nvPr/>
        </p:nvPicPr>
        <p:blipFill>
          <a:blip r:embed="rId3"/>
          <a:stretch>
            <a:fillRect/>
          </a:stretch>
        </p:blipFill>
        <p:spPr>
          <a:xfrm>
            <a:off x="1886568" y="2293288"/>
            <a:ext cx="4097012" cy="2288439"/>
          </a:xfrm>
          <a:prstGeom prst="rect">
            <a:avLst/>
          </a:prstGeom>
        </p:spPr>
      </p:pic>
    </p:spTree>
    <p:extLst>
      <p:ext uri="{BB962C8B-B14F-4D97-AF65-F5344CB8AC3E}">
        <p14:creationId xmlns:p14="http://schemas.microsoft.com/office/powerpoint/2010/main" val="36161593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22004" y="2840322"/>
            <a:ext cx="3048000" cy="2033016"/>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93978" y="743151"/>
            <a:ext cx="2197349" cy="2197349"/>
          </a:xfrm>
          <a:prstGeom prst="rect">
            <a:avLst/>
          </a:prstGeom>
        </p:spPr>
      </p:pic>
      <p:sp>
        <p:nvSpPr>
          <p:cNvPr id="2" name="TextBox 1"/>
          <p:cNvSpPr txBox="1"/>
          <p:nvPr/>
        </p:nvSpPr>
        <p:spPr>
          <a:xfrm>
            <a:off x="398836" y="145918"/>
            <a:ext cx="8181330" cy="492443"/>
          </a:xfrm>
          <a:prstGeom prst="rect">
            <a:avLst/>
          </a:prstGeom>
          <a:noFill/>
        </p:spPr>
        <p:txBody>
          <a:bodyPr wrap="square" rtlCol="0">
            <a:spAutoFit/>
          </a:bodyPr>
          <a:lstStyle/>
          <a:p>
            <a:pPr defTabSz="685766"/>
            <a:r>
              <a:rPr lang="en-US" sz="2600" dirty="0">
                <a:solidFill>
                  <a:srgbClr val="262626"/>
                </a:solidFill>
                <a:latin typeface="+mj-lt"/>
              </a:rPr>
              <a:t>Common </a:t>
            </a:r>
            <a:r>
              <a:rPr lang="en-US" sz="2600" dirty="0" smtClean="0">
                <a:solidFill>
                  <a:srgbClr val="262626"/>
                </a:solidFill>
                <a:latin typeface="+mj-lt"/>
              </a:rPr>
              <a:t>Challenges in Data Integration</a:t>
            </a:r>
            <a:endParaRPr lang="en-IN" sz="2600" dirty="0">
              <a:solidFill>
                <a:srgbClr val="262626"/>
              </a:solidFill>
              <a:latin typeface="+mj-lt"/>
            </a:endParaRPr>
          </a:p>
        </p:txBody>
      </p:sp>
      <p:sp>
        <p:nvSpPr>
          <p:cNvPr id="3" name="Rectangle 2"/>
          <p:cNvSpPr/>
          <p:nvPr/>
        </p:nvSpPr>
        <p:spPr>
          <a:xfrm>
            <a:off x="514255" y="810522"/>
            <a:ext cx="8406009" cy="830997"/>
          </a:xfrm>
          <a:prstGeom prst="rect">
            <a:avLst/>
          </a:prstGeom>
        </p:spPr>
        <p:txBody>
          <a:bodyPr wrap="square">
            <a:spAutoFit/>
          </a:bodyPr>
          <a:lstStyle/>
          <a:p>
            <a:pPr marL="171450"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lvl="1"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sp>
        <p:nvSpPr>
          <p:cNvPr id="5" name="Rectangle 4"/>
          <p:cNvSpPr/>
          <p:nvPr/>
        </p:nvSpPr>
        <p:spPr>
          <a:xfrm>
            <a:off x="147044" y="1577434"/>
            <a:ext cx="1879076" cy="523220"/>
          </a:xfrm>
          <a:prstGeom prst="rect">
            <a:avLst/>
          </a:prstGeom>
        </p:spPr>
        <p:txBody>
          <a:bodyPr wrap="square">
            <a:spAutoFit/>
          </a:bodyPr>
          <a:lstStyle/>
          <a:p>
            <a:pPr marL="171450" indent="-171450" algn="ctr">
              <a:buFont typeface="Symbol" panose="05050102010706020507" pitchFamily="18" charset="2"/>
              <a:buChar char="®"/>
            </a:pPr>
            <a:r>
              <a:rPr lang="en-US" sz="1400" dirty="0">
                <a:solidFill>
                  <a:srgbClr val="0070C0"/>
                </a:solidFill>
                <a:latin typeface="Tahoma" panose="020B0604030504040204" pitchFamily="34" charset="0"/>
                <a:ea typeface="Tahoma" panose="020B0604030504040204" pitchFamily="34" charset="0"/>
                <a:cs typeface="Tahoma" panose="020B0604030504040204" pitchFamily="34" charset="0"/>
              </a:rPr>
              <a:t>Rising Complexity of Data</a:t>
            </a:r>
          </a:p>
        </p:txBody>
      </p:sp>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74169" y="852474"/>
            <a:ext cx="2335858" cy="1922411"/>
          </a:xfrm>
          <a:prstGeom prst="rect">
            <a:avLst/>
          </a:prstGeom>
        </p:spPr>
      </p:pic>
      <p:sp>
        <p:nvSpPr>
          <p:cNvPr id="8" name="Rectangle 7"/>
          <p:cNvSpPr/>
          <p:nvPr/>
        </p:nvSpPr>
        <p:spPr>
          <a:xfrm>
            <a:off x="7106575" y="1576771"/>
            <a:ext cx="1718772" cy="738664"/>
          </a:xfrm>
          <a:prstGeom prst="rect">
            <a:avLst/>
          </a:prstGeom>
        </p:spPr>
        <p:txBody>
          <a:bodyPr wrap="square">
            <a:spAutoFit/>
          </a:bodyPr>
          <a:lstStyle/>
          <a:p>
            <a:pPr marL="171450" indent="-171450" algn="ctr">
              <a:buFont typeface="Symbol" panose="05050102010706020507" pitchFamily="18" charset="2"/>
              <a:buChar char="®"/>
            </a:pPr>
            <a:r>
              <a:rPr lang="en-US" sz="1400" dirty="0">
                <a:solidFill>
                  <a:srgbClr val="0070C0"/>
                </a:solidFill>
                <a:latin typeface="Tahoma" panose="020B0604030504040204" pitchFamily="34" charset="0"/>
                <a:ea typeface="Tahoma" panose="020B0604030504040204" pitchFamily="34" charset="0"/>
                <a:cs typeface="Tahoma" panose="020B0604030504040204" pitchFamily="34" charset="0"/>
              </a:rPr>
              <a:t>Increasing Business Demands</a:t>
            </a:r>
          </a:p>
        </p:txBody>
      </p:sp>
      <p:sp>
        <p:nvSpPr>
          <p:cNvPr id="9" name="Rectangle 8"/>
          <p:cNvSpPr/>
          <p:nvPr/>
        </p:nvSpPr>
        <p:spPr>
          <a:xfrm>
            <a:off x="6909696" y="3514238"/>
            <a:ext cx="2257699" cy="646331"/>
          </a:xfrm>
          <a:prstGeom prst="rect">
            <a:avLst/>
          </a:prstGeom>
        </p:spPr>
        <p:txBody>
          <a:bodyPr wrap="square">
            <a:spAutoFit/>
          </a:bodyPr>
          <a:lstStyle/>
          <a:p>
            <a:pPr marL="171450" indent="-171450" algn="ctr">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Cost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Effective and High Standard Enterprise Data Integration</a:t>
            </a:r>
          </a:p>
        </p:txBody>
      </p:sp>
      <p:sp>
        <p:nvSpPr>
          <p:cNvPr id="10" name="Rectangle 9"/>
          <p:cNvSpPr/>
          <p:nvPr/>
        </p:nvSpPr>
        <p:spPr>
          <a:xfrm>
            <a:off x="398836" y="3562947"/>
            <a:ext cx="1541996" cy="276999"/>
          </a:xfrm>
          <a:prstGeom prst="rect">
            <a:avLst/>
          </a:prstGeom>
        </p:spPr>
        <p:txBody>
          <a:bodyPr wrap="square">
            <a:spAutoFit/>
          </a:bodyPr>
          <a:lstStyle/>
          <a:p>
            <a:pPr marL="171450" lvl="1"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The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Dirty Data</a:t>
            </a:r>
          </a:p>
        </p:txBody>
      </p:sp>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47935" y="3045292"/>
            <a:ext cx="1788327" cy="1785815"/>
          </a:xfrm>
          <a:prstGeom prst="rect">
            <a:avLst/>
          </a:prstGeom>
        </p:spPr>
      </p:pic>
    </p:spTree>
    <p:extLst>
      <p:ext uri="{BB962C8B-B14F-4D97-AF65-F5344CB8AC3E}">
        <p14:creationId xmlns:p14="http://schemas.microsoft.com/office/powerpoint/2010/main" val="20284716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PowerCenter Workflow Monitor</a:t>
            </a:r>
            <a:endParaRPr lang="en-IN" sz="2600" dirty="0">
              <a:solidFill>
                <a:srgbClr val="262626"/>
              </a:solidFill>
              <a:latin typeface="+mj-lt"/>
            </a:endParaRPr>
          </a:p>
        </p:txBody>
      </p:sp>
      <p:sp>
        <p:nvSpPr>
          <p:cNvPr id="3" name="Rectangle 2"/>
          <p:cNvSpPr/>
          <p:nvPr/>
        </p:nvSpPr>
        <p:spPr>
          <a:xfrm>
            <a:off x="514255" y="810522"/>
            <a:ext cx="8065911" cy="2308324"/>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The Workflow Monitor is the PowerCenter tool which is used to monitor the execution of workflows and tasks</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Workflow Monitor can be used to:</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View </a:t>
            </a:r>
            <a:r>
              <a:rPr lang="en-US" sz="1200" dirty="0">
                <a:latin typeface="Tahoma" panose="020B0604030504040204" pitchFamily="34" charset="0"/>
                <a:ea typeface="Tahoma" panose="020B0604030504040204" pitchFamily="34" charset="0"/>
                <a:cs typeface="Tahoma" panose="020B0604030504040204" pitchFamily="34" charset="0"/>
              </a:rPr>
              <a:t>details about a workflow or task run in Gantt chart view or task </a:t>
            </a:r>
            <a:r>
              <a:rPr lang="en-US" sz="1200" dirty="0" smtClean="0">
                <a:latin typeface="Tahoma" panose="020B0604030504040204" pitchFamily="34" charset="0"/>
                <a:ea typeface="Tahoma" panose="020B0604030504040204" pitchFamily="34" charset="0"/>
                <a:cs typeface="Tahoma" panose="020B0604030504040204" pitchFamily="34" charset="0"/>
              </a:rPr>
              <a:t>view</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Run</a:t>
            </a:r>
            <a:r>
              <a:rPr lang="en-US" sz="1200" dirty="0">
                <a:latin typeface="Tahoma" panose="020B0604030504040204" pitchFamily="34" charset="0"/>
                <a:ea typeface="Tahoma" panose="020B0604030504040204" pitchFamily="34" charset="0"/>
                <a:cs typeface="Tahoma" panose="020B0604030504040204" pitchFamily="34" charset="0"/>
              </a:rPr>
              <a:t>, stop, abort, and resume workflows or </a:t>
            </a:r>
            <a:r>
              <a:rPr lang="en-US" sz="1200" dirty="0" smtClean="0">
                <a:latin typeface="Tahoma" panose="020B0604030504040204" pitchFamily="34" charset="0"/>
                <a:ea typeface="Tahoma" panose="020B0604030504040204" pitchFamily="34" charset="0"/>
                <a:cs typeface="Tahoma" panose="020B0604030504040204" pitchFamily="34" charset="0"/>
              </a:rPr>
              <a:t>tasks</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The Workflow Monitor displays workflows that have run at least once</a:t>
            </a:r>
            <a:r>
              <a:rPr lang="en-US" sz="1200" dirty="0" smtClean="0">
                <a:latin typeface="Tahoma" panose="020B0604030504040204" pitchFamily="34" charset="0"/>
                <a:ea typeface="Tahoma" panose="020B0604030504040204" pitchFamily="34" charset="0"/>
                <a:cs typeface="Tahoma" panose="020B0604030504040204" pitchFamily="34" charset="0"/>
              </a:rPr>
              <a:t>.</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The Workflow Monitor continuously receives information from the Integration Service and Repository </a:t>
            </a:r>
            <a:r>
              <a:rPr lang="en-US" sz="1200" dirty="0" smtClean="0">
                <a:latin typeface="Tahoma" panose="020B0604030504040204" pitchFamily="34" charset="0"/>
                <a:ea typeface="Tahoma" panose="020B0604030504040204" pitchFamily="34" charset="0"/>
                <a:cs typeface="Tahoma" panose="020B0604030504040204" pitchFamily="34" charset="0"/>
              </a:rPr>
              <a:t>Service. It </a:t>
            </a:r>
            <a:r>
              <a:rPr lang="en-US" sz="1200" dirty="0">
                <a:latin typeface="Tahoma" panose="020B0604030504040204" pitchFamily="34" charset="0"/>
                <a:ea typeface="Tahoma" panose="020B0604030504040204" pitchFamily="34" charset="0"/>
                <a:cs typeface="Tahoma" panose="020B0604030504040204" pitchFamily="34" charset="0"/>
              </a:rPr>
              <a:t>also fetches information from the repository to display historic information.</a:t>
            </a: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3239467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Overview of Workflow Monitor</a:t>
            </a:r>
            <a:endParaRPr lang="en-IN" sz="2600" dirty="0">
              <a:solidFill>
                <a:srgbClr val="262626"/>
              </a:solidFill>
              <a:latin typeface="+mj-lt"/>
            </a:endParaRPr>
          </a:p>
        </p:txBody>
      </p:sp>
      <p:pic>
        <p:nvPicPr>
          <p:cNvPr id="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820387" y="819396"/>
            <a:ext cx="7216999" cy="3862697"/>
          </a:xfrm>
          <a:prstGeom prst="rect">
            <a:avLst/>
          </a:prstGeom>
        </p:spPr>
      </p:pic>
    </p:spTree>
    <p:extLst>
      <p:ext uri="{BB962C8B-B14F-4D97-AF65-F5344CB8AC3E}">
        <p14:creationId xmlns:p14="http://schemas.microsoft.com/office/powerpoint/2010/main" val="31012990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Opening Workflow Monitor</a:t>
            </a:r>
            <a:endParaRPr lang="en-IN" sz="2600" dirty="0">
              <a:solidFill>
                <a:srgbClr val="262626"/>
              </a:solidFill>
              <a:latin typeface="+mj-lt"/>
            </a:endParaRPr>
          </a:p>
        </p:txBody>
      </p:sp>
      <p:sp>
        <p:nvSpPr>
          <p:cNvPr id="3" name="Rectangle 2"/>
          <p:cNvSpPr/>
          <p:nvPr/>
        </p:nvSpPr>
        <p:spPr>
          <a:xfrm>
            <a:off x="514255" y="810522"/>
            <a:ext cx="8065911" cy="2677656"/>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To open the Workflow Monitor, go to</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a:t>
            </a:r>
          </a:p>
          <a:p>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r>
              <a:rPr lang="en-US" sz="1200" dirty="0" smtClean="0">
                <a:latin typeface="Tahoma" panose="020B0604030504040204" pitchFamily="34" charset="0"/>
                <a:ea typeface="Tahoma" panose="020B0604030504040204" pitchFamily="34" charset="0"/>
                <a:cs typeface="Tahoma" panose="020B0604030504040204" pitchFamily="34" charset="0"/>
              </a:rPr>
              <a:t>Start&gt;All Programs&gt;</a:t>
            </a:r>
            <a:r>
              <a:rPr lang="en-US" sz="1200" dirty="0" err="1" smtClean="0">
                <a:latin typeface="Tahoma" panose="020B0604030504040204" pitchFamily="34" charset="0"/>
                <a:ea typeface="Tahoma" panose="020B0604030504040204" pitchFamily="34" charset="0"/>
                <a:cs typeface="Tahoma" panose="020B0604030504040204" pitchFamily="34" charset="0"/>
              </a:rPr>
              <a:t>lnformatica</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a:latin typeface="Tahoma" panose="020B0604030504040204" pitchFamily="34" charset="0"/>
                <a:ea typeface="Tahoma" panose="020B0604030504040204" pitchFamily="34" charset="0"/>
                <a:cs typeface="Tahoma" panose="020B0604030504040204" pitchFamily="34" charset="0"/>
              </a:rPr>
              <a:t>PowerCenter </a:t>
            </a:r>
            <a:r>
              <a:rPr lang="en-US" sz="1200" dirty="0" smtClean="0">
                <a:latin typeface="Tahoma" panose="020B0604030504040204" pitchFamily="34" charset="0"/>
                <a:ea typeface="Tahoma" panose="020B0604030504040204" pitchFamily="34" charset="0"/>
                <a:cs typeface="Tahoma" panose="020B0604030504040204" pitchFamily="34" charset="0"/>
              </a:rPr>
              <a:t>9.5.1&gt;Client&gt;PowerCenter Client &gt; PowerCenter Workflow </a:t>
            </a:r>
            <a:r>
              <a:rPr lang="en-US" sz="1200" dirty="0">
                <a:latin typeface="Tahoma" panose="020B0604030504040204" pitchFamily="34" charset="0"/>
                <a:ea typeface="Tahoma" panose="020B0604030504040204" pitchFamily="34" charset="0"/>
                <a:cs typeface="Tahoma" panose="020B0604030504040204" pitchFamily="34" charset="0"/>
              </a:rPr>
              <a:t>Monitor </a:t>
            </a:r>
          </a:p>
          <a:p>
            <a:endPar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a:p>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The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monitor can also be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opened:</a:t>
            </a:r>
          </a:p>
          <a:p>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From </a:t>
            </a:r>
            <a:r>
              <a:rPr lang="en-US" sz="1200" dirty="0">
                <a:latin typeface="Tahoma" panose="020B0604030504040204" pitchFamily="34" charset="0"/>
                <a:ea typeface="Tahoma" panose="020B0604030504040204" pitchFamily="34" charset="0"/>
                <a:cs typeface="Tahoma" panose="020B0604030504040204" pitchFamily="34" charset="0"/>
              </a:rPr>
              <a:t>the Workflow Manager </a:t>
            </a:r>
            <a:r>
              <a:rPr lang="en-US" sz="1200" dirty="0" smtClean="0">
                <a:latin typeface="Tahoma" panose="020B0604030504040204" pitchFamily="34" charset="0"/>
                <a:ea typeface="Tahoma" panose="020B0604030504040204" pitchFamily="34" charset="0"/>
                <a:cs typeface="Tahoma" panose="020B0604030504040204" pitchFamily="34" charset="0"/>
              </a:rPr>
              <a:t>Navigator</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Tahoma" panose="020B0604030504040204" pitchFamily="34" charset="0"/>
              <a:buChar char="»"/>
            </a:pPr>
            <a:r>
              <a:rPr lang="en-US" sz="1200" dirty="0">
                <a:latin typeface="Tahoma" panose="020B0604030504040204" pitchFamily="34" charset="0"/>
                <a:ea typeface="Tahoma" panose="020B0604030504040204" pitchFamily="34" charset="0"/>
                <a:cs typeface="Tahoma" panose="020B0604030504040204" pitchFamily="34" charset="0"/>
              </a:rPr>
              <a:t>The Workflow Manager can be configured to open the Workflow Monitor when a workflow is run from the Workflow </a:t>
            </a:r>
            <a:r>
              <a:rPr lang="en-US" sz="1200" dirty="0" smtClean="0">
                <a:latin typeface="Tahoma" panose="020B0604030504040204" pitchFamily="34" charset="0"/>
                <a:ea typeface="Tahoma" panose="020B0604030504040204" pitchFamily="34" charset="0"/>
                <a:cs typeface="Tahoma" panose="020B0604030504040204" pitchFamily="34" charset="0"/>
              </a:rPr>
              <a:t>Manager</a:t>
            </a:r>
          </a:p>
          <a:p>
            <a:pPr marL="514350" lvl="1" indent="-171450">
              <a:buFont typeface="Tahoma" panose="020B0604030504040204" pitchFamily="34" charset="0"/>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From </a:t>
            </a:r>
            <a:r>
              <a:rPr lang="en-US" sz="1200" dirty="0">
                <a:latin typeface="Tahoma" panose="020B0604030504040204" pitchFamily="34" charset="0"/>
                <a:ea typeface="Tahoma" panose="020B0604030504040204" pitchFamily="34" charset="0"/>
                <a:cs typeface="Tahoma" panose="020B0604030504040204" pitchFamily="34" charset="0"/>
              </a:rPr>
              <a:t>Tools &gt; Workflow Monitor in the Designer, Workflow Manager, or Repository </a:t>
            </a:r>
            <a:r>
              <a:rPr lang="en-US" sz="1200" dirty="0" smtClean="0">
                <a:latin typeface="Tahoma" panose="020B0604030504040204" pitchFamily="34" charset="0"/>
                <a:ea typeface="Tahoma" panose="020B0604030504040204" pitchFamily="34" charset="0"/>
                <a:cs typeface="Tahoma" panose="020B0604030504040204" pitchFamily="34" charset="0"/>
              </a:rPr>
              <a:t>Manager</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Or</a:t>
            </a:r>
            <a:r>
              <a:rPr lang="en-US" sz="1200" dirty="0">
                <a:latin typeface="Tahoma" panose="020B0604030504040204" pitchFamily="34" charset="0"/>
                <a:ea typeface="Tahoma" panose="020B0604030504040204" pitchFamily="34" charset="0"/>
                <a:cs typeface="Tahoma" panose="020B0604030504040204" pitchFamily="34" charset="0"/>
              </a:rPr>
              <a:t>, from the Workflow Monitor icon on the Tools toolbar</a:t>
            </a: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3709686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Workflow Monitor Views</a:t>
            </a:r>
            <a:endParaRPr lang="en-IN" sz="2600" dirty="0">
              <a:solidFill>
                <a:srgbClr val="262626"/>
              </a:solidFill>
              <a:latin typeface="+mj-lt"/>
            </a:endParaRPr>
          </a:p>
        </p:txBody>
      </p:sp>
      <p:sp>
        <p:nvSpPr>
          <p:cNvPr id="3" name="Rectangle 2"/>
          <p:cNvSpPr/>
          <p:nvPr/>
        </p:nvSpPr>
        <p:spPr>
          <a:xfrm>
            <a:off x="514255" y="810522"/>
            <a:ext cx="8065911" cy="276999"/>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Select the workflow in Gantt Chart View or Task View as illustrated below:</a:t>
            </a:r>
            <a:endPar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p:cNvPicPr>
            <a:picLocks noChangeAspect="1"/>
          </p:cNvPicPr>
          <p:nvPr/>
        </p:nvPicPr>
        <p:blipFill>
          <a:blip r:embed="rId3"/>
          <a:stretch>
            <a:fillRect/>
          </a:stretch>
        </p:blipFill>
        <p:spPr>
          <a:xfrm>
            <a:off x="584303" y="1259682"/>
            <a:ext cx="3514725" cy="2419350"/>
          </a:xfrm>
          <a:prstGeom prst="rect">
            <a:avLst/>
          </a:prstGeom>
        </p:spPr>
      </p:pic>
      <p:pic>
        <p:nvPicPr>
          <p:cNvPr id="6" name="Picture 5"/>
          <p:cNvPicPr>
            <a:picLocks noChangeAspect="1"/>
          </p:cNvPicPr>
          <p:nvPr/>
        </p:nvPicPr>
        <p:blipFill>
          <a:blip r:embed="rId4"/>
          <a:stretch>
            <a:fillRect/>
          </a:stretch>
        </p:blipFill>
        <p:spPr>
          <a:xfrm>
            <a:off x="4490060" y="1259682"/>
            <a:ext cx="3476625" cy="2362200"/>
          </a:xfrm>
          <a:prstGeom prst="rect">
            <a:avLst/>
          </a:prstGeom>
        </p:spPr>
      </p:pic>
    </p:spTree>
    <p:extLst>
      <p:ext uri="{BB962C8B-B14F-4D97-AF65-F5344CB8AC3E}">
        <p14:creationId xmlns:p14="http://schemas.microsoft.com/office/powerpoint/2010/main" val="12717560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5515580" cy="492443"/>
          </a:xfrm>
          <a:prstGeom prst="rect">
            <a:avLst/>
          </a:prstGeom>
          <a:noFill/>
        </p:spPr>
        <p:txBody>
          <a:bodyPr wrap="square" rtlCol="0">
            <a:spAutoFit/>
          </a:bodyPr>
          <a:lstStyle/>
          <a:p>
            <a:pPr defTabSz="685766"/>
            <a:r>
              <a:rPr lang="en-IN" sz="2600" dirty="0" smtClean="0">
                <a:solidFill>
                  <a:srgbClr val="262626"/>
                </a:solidFill>
                <a:latin typeface="+mj-lt"/>
              </a:rPr>
              <a:t>Different sections of Workflow Monitor</a:t>
            </a:r>
            <a:endParaRPr lang="en-IN" sz="2600" dirty="0">
              <a:solidFill>
                <a:srgbClr val="262626"/>
              </a:solidFill>
              <a:latin typeface="+mj-lt"/>
            </a:endParaRPr>
          </a:p>
        </p:txBody>
      </p:sp>
      <p:sp>
        <p:nvSpPr>
          <p:cNvPr id="6" name="Rectangle 3"/>
          <p:cNvSpPr txBox="1">
            <a:spLocks noChangeArrowheads="1"/>
          </p:cNvSpPr>
          <p:nvPr/>
        </p:nvSpPr>
        <p:spPr>
          <a:xfrm>
            <a:off x="4130689" y="755274"/>
            <a:ext cx="962736" cy="457200"/>
          </a:xfrm>
          <a:prstGeom prst="rect">
            <a:avLst/>
          </a:prstGeom>
          <a:noFill/>
          <a:ln/>
          <a:extLst>
            <a:ext uri="{AF507438-7753-43E0-B8FC-AC1667EBCBE1}">
              <a14:hiddenEffects xmlns:a14="http://schemas.microsoft.com/office/drawing/2010/main">
                <a:effectLst>
                  <a:outerShdw dist="28398" dir="3806097" algn="ctr" rotWithShape="0">
                    <a:schemeClr val="tx1"/>
                  </a:outerShdw>
                </a:effectLst>
              </a14:hiddenEffects>
            </a:ext>
          </a:extLst>
        </p:spPr>
        <p:txBody>
          <a:bodyPr/>
          <a:lstStyle>
            <a:lvl1pPr marL="342875" indent="-342875" algn="l" defTabSz="914333"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95" indent="-285729" algn="l" defTabSz="914333"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15" indent="-228582" algn="l" defTabSz="914333"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80"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246"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411"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8"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09"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Tx/>
              <a:buNone/>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Task View</a:t>
            </a: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7"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4580" y="1047432"/>
            <a:ext cx="5534119" cy="35626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sp>
        <p:nvSpPr>
          <p:cNvPr id="8" name="Line 5"/>
          <p:cNvSpPr>
            <a:spLocks noChangeShapeType="1"/>
          </p:cNvSpPr>
          <p:nvPr/>
        </p:nvSpPr>
        <p:spPr bwMode="auto">
          <a:xfrm flipV="1">
            <a:off x="3621174" y="2206924"/>
            <a:ext cx="0" cy="524401"/>
          </a:xfrm>
          <a:prstGeom prst="line">
            <a:avLst/>
          </a:prstGeom>
          <a:noFill/>
          <a:ln w="19050">
            <a:solidFill>
              <a:srgbClr val="0070C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a:p>
        </p:txBody>
      </p:sp>
      <p:sp>
        <p:nvSpPr>
          <p:cNvPr id="9" name="Text Box 6"/>
          <p:cNvSpPr txBox="1">
            <a:spLocks noChangeArrowheads="1"/>
          </p:cNvSpPr>
          <p:nvPr/>
        </p:nvSpPr>
        <p:spPr bwMode="auto">
          <a:xfrm>
            <a:off x="3021255" y="2707163"/>
            <a:ext cx="91440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FF66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Workflow</a:t>
            </a:r>
          </a:p>
        </p:txBody>
      </p:sp>
      <p:sp>
        <p:nvSpPr>
          <p:cNvPr id="10" name="Line 7"/>
          <p:cNvSpPr>
            <a:spLocks noChangeShapeType="1"/>
          </p:cNvSpPr>
          <p:nvPr/>
        </p:nvSpPr>
        <p:spPr bwMode="auto">
          <a:xfrm flipV="1">
            <a:off x="4408068" y="2206923"/>
            <a:ext cx="0" cy="524400"/>
          </a:xfrm>
          <a:prstGeom prst="line">
            <a:avLst/>
          </a:prstGeom>
          <a:noFill/>
          <a:ln w="19050">
            <a:solidFill>
              <a:srgbClr val="0070C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a:p>
        </p:txBody>
      </p:sp>
      <p:sp>
        <p:nvSpPr>
          <p:cNvPr id="11" name="Text Box 8"/>
          <p:cNvSpPr txBox="1">
            <a:spLocks noChangeArrowheads="1"/>
          </p:cNvSpPr>
          <p:nvPr/>
        </p:nvSpPr>
        <p:spPr bwMode="auto">
          <a:xfrm>
            <a:off x="3935655" y="2707163"/>
            <a:ext cx="893193"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FF66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Start Time</a:t>
            </a:r>
          </a:p>
        </p:txBody>
      </p:sp>
      <p:sp>
        <p:nvSpPr>
          <p:cNvPr id="13" name="Text Box 10"/>
          <p:cNvSpPr txBox="1">
            <a:spLocks noChangeArrowheads="1"/>
          </p:cNvSpPr>
          <p:nvPr/>
        </p:nvSpPr>
        <p:spPr bwMode="auto">
          <a:xfrm>
            <a:off x="4821357" y="2707163"/>
            <a:ext cx="100549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FF66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Completion Time</a:t>
            </a:r>
          </a:p>
        </p:txBody>
      </p:sp>
      <p:sp>
        <p:nvSpPr>
          <p:cNvPr id="15" name="Text Box 12"/>
          <p:cNvSpPr txBox="1">
            <a:spLocks noChangeArrowheads="1"/>
          </p:cNvSpPr>
          <p:nvPr/>
        </p:nvSpPr>
        <p:spPr bwMode="auto">
          <a:xfrm>
            <a:off x="5949915" y="2707162"/>
            <a:ext cx="607859"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FF66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Status</a:t>
            </a:r>
          </a:p>
        </p:txBody>
      </p:sp>
      <p:sp>
        <p:nvSpPr>
          <p:cNvPr id="16" name="Text Box 13"/>
          <p:cNvSpPr txBox="1">
            <a:spLocks noChangeArrowheads="1"/>
          </p:cNvSpPr>
          <p:nvPr/>
        </p:nvSpPr>
        <p:spPr bwMode="auto">
          <a:xfrm>
            <a:off x="5617867" y="3833938"/>
            <a:ext cx="10128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FF66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Status Bar</a:t>
            </a:r>
          </a:p>
        </p:txBody>
      </p:sp>
      <p:sp>
        <p:nvSpPr>
          <p:cNvPr id="18" name="Line 7"/>
          <p:cNvSpPr>
            <a:spLocks noChangeShapeType="1"/>
          </p:cNvSpPr>
          <p:nvPr/>
        </p:nvSpPr>
        <p:spPr bwMode="auto">
          <a:xfrm flipV="1">
            <a:off x="5179593" y="2206923"/>
            <a:ext cx="0" cy="524400"/>
          </a:xfrm>
          <a:prstGeom prst="line">
            <a:avLst/>
          </a:prstGeom>
          <a:noFill/>
          <a:ln w="19050">
            <a:solidFill>
              <a:srgbClr val="0070C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a:p>
        </p:txBody>
      </p:sp>
      <p:sp>
        <p:nvSpPr>
          <p:cNvPr id="19" name="Line 7"/>
          <p:cNvSpPr>
            <a:spLocks noChangeShapeType="1"/>
          </p:cNvSpPr>
          <p:nvPr/>
        </p:nvSpPr>
        <p:spPr bwMode="auto">
          <a:xfrm flipV="1">
            <a:off x="6190079" y="2206923"/>
            <a:ext cx="0" cy="524400"/>
          </a:xfrm>
          <a:prstGeom prst="line">
            <a:avLst/>
          </a:prstGeom>
          <a:noFill/>
          <a:ln w="19050">
            <a:solidFill>
              <a:srgbClr val="0070C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a:p>
        </p:txBody>
      </p:sp>
      <p:sp>
        <p:nvSpPr>
          <p:cNvPr id="3" name="Rectangle 2"/>
          <p:cNvSpPr/>
          <p:nvPr/>
        </p:nvSpPr>
        <p:spPr>
          <a:xfrm>
            <a:off x="1863968" y="3780077"/>
            <a:ext cx="5304161" cy="412788"/>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62869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Monitoring Workflows</a:t>
            </a:r>
            <a:endParaRPr lang="en-IN" sz="2600" dirty="0">
              <a:solidFill>
                <a:srgbClr val="262626"/>
              </a:solidFill>
              <a:latin typeface="+mj-lt"/>
            </a:endParaRPr>
          </a:p>
        </p:txBody>
      </p:sp>
      <p:sp>
        <p:nvSpPr>
          <p:cNvPr id="3" name="Rectangle 2"/>
          <p:cNvSpPr/>
          <p:nvPr/>
        </p:nvSpPr>
        <p:spPr>
          <a:xfrm>
            <a:off x="514256" y="810522"/>
            <a:ext cx="3273973" cy="3416320"/>
          </a:xfrm>
          <a:prstGeom prst="rect">
            <a:avLst/>
          </a:prstGeom>
        </p:spPr>
        <p:txBody>
          <a:bodyPr wrap="square">
            <a:spAutoFit/>
          </a:bodyPr>
          <a:lstStyle/>
          <a:p>
            <a:pPr marL="171450" indent="-171450">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The following are the initial steps to monitor workflows</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a:t>
            </a:r>
          </a:p>
          <a:p>
            <a:pPr marL="171450" indent="-171450">
              <a:buFont typeface="Symbol" panose="05050102010706020507" pitchFamily="18" charset="2"/>
              <a:buChar char="®"/>
            </a:pPr>
            <a:endParaRPr lang="en-US" sz="1200" b="1" dirty="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Tahoma" panose="020B0604030504040204" pitchFamily="34" charset="0"/>
              <a:buChar char="»"/>
            </a:pPr>
            <a:r>
              <a:rPr lang="en-US" sz="1200" dirty="0">
                <a:latin typeface="Tahoma" panose="020B0604030504040204" pitchFamily="34" charset="0"/>
                <a:ea typeface="Tahoma" panose="020B0604030504040204" pitchFamily="34" charset="0"/>
                <a:cs typeface="Tahoma" panose="020B0604030504040204" pitchFamily="34" charset="0"/>
              </a:rPr>
              <a:t>Open the Workflow Monitor</a:t>
            </a:r>
          </a:p>
          <a:p>
            <a:pPr marL="514350" lvl="1" indent="-171450">
              <a:buFont typeface="Tahoma" panose="020B0604030504040204" pitchFamily="34" charset="0"/>
              <a:buChar char="»"/>
            </a:pPr>
            <a:r>
              <a:rPr lang="en-US" sz="1200" dirty="0">
                <a:latin typeface="Tahoma" panose="020B0604030504040204" pitchFamily="34" charset="0"/>
                <a:ea typeface="Tahoma" panose="020B0604030504040204" pitchFamily="34" charset="0"/>
                <a:cs typeface="Tahoma" panose="020B0604030504040204" pitchFamily="34" charset="0"/>
              </a:rPr>
              <a:t>Connect to the repository containing the workflow</a:t>
            </a:r>
          </a:p>
          <a:p>
            <a:pPr marL="514350" lvl="1" indent="-171450">
              <a:buFont typeface="Tahoma" panose="020B0604030504040204" pitchFamily="34" charset="0"/>
              <a:buChar char="»"/>
            </a:pPr>
            <a:r>
              <a:rPr lang="en-US" sz="1200" dirty="0">
                <a:latin typeface="Tahoma" panose="020B0604030504040204" pitchFamily="34" charset="0"/>
                <a:ea typeface="Tahoma" panose="020B0604030504040204" pitchFamily="34" charset="0"/>
                <a:cs typeface="Tahoma" panose="020B0604030504040204" pitchFamily="34" charset="0"/>
              </a:rPr>
              <a:t>Connect to the integration service</a:t>
            </a:r>
          </a:p>
          <a:p>
            <a:pPr marL="514350" lvl="1" indent="-171450">
              <a:buFont typeface="Tahoma" panose="020B0604030504040204" pitchFamily="34" charset="0"/>
              <a:buChar char="»"/>
            </a:pPr>
            <a:r>
              <a:rPr lang="en-US" sz="1200" dirty="0">
                <a:latin typeface="Tahoma" panose="020B0604030504040204" pitchFamily="34" charset="0"/>
                <a:ea typeface="Tahoma" panose="020B0604030504040204" pitchFamily="34" charset="0"/>
                <a:cs typeface="Tahoma" panose="020B0604030504040204" pitchFamily="34" charset="0"/>
              </a:rPr>
              <a:t>Select the workflow to be monitored</a:t>
            </a:r>
          </a:p>
          <a:p>
            <a:pPr marL="514350" lvl="1" indent="-171450">
              <a:buFont typeface="Tahoma" panose="020B0604030504040204" pitchFamily="34" charset="0"/>
              <a:buChar char="»"/>
            </a:pPr>
            <a:r>
              <a:rPr lang="en-US" sz="1200" dirty="0">
                <a:latin typeface="Tahoma" panose="020B0604030504040204" pitchFamily="34" charset="0"/>
                <a:ea typeface="Tahoma" panose="020B0604030504040204" pitchFamily="34" charset="0"/>
                <a:cs typeface="Tahoma" panose="020B0604030504040204" pitchFamily="34" charset="0"/>
              </a:rPr>
              <a:t>Select Gantt Chart view or task view</a:t>
            </a:r>
          </a:p>
          <a:p>
            <a:pPr marL="514350" lvl="1"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The Workflow Monitor display can be customized by configuring the maximum days / workflow runs the Workflow Monitor displays</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a:t>
            </a:r>
          </a:p>
          <a:p>
            <a:pPr marL="171450"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There is also an option to filter Task and Integration Services in both Gantt chart view as well as task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view.</a:t>
            </a:r>
            <a:endParaRPr lang="en-IN" sz="1200" b="1" dirty="0" smtClean="0">
              <a:latin typeface="Tahoma" panose="020B0604030504040204" pitchFamily="34" charset="0"/>
              <a:ea typeface="Tahoma" panose="020B0604030504040204" pitchFamily="34" charset="0"/>
              <a:cs typeface="Tahoma" panose="020B0604030504040204" pitchFamily="34" charset="0"/>
            </a:endParaRPr>
          </a:p>
        </p:txBody>
      </p:sp>
      <p:pic>
        <p:nvPicPr>
          <p:cNvPr id="1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8496" y="810522"/>
            <a:ext cx="4466112" cy="33495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spTree>
    <p:extLst>
      <p:ext uri="{BB962C8B-B14F-4D97-AF65-F5344CB8AC3E}">
        <p14:creationId xmlns:p14="http://schemas.microsoft.com/office/powerpoint/2010/main" val="36521204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Monitoring Workflows</a:t>
            </a:r>
            <a:endParaRPr lang="en-IN" sz="2600" dirty="0">
              <a:solidFill>
                <a:srgbClr val="262626"/>
              </a:solidFill>
              <a:latin typeface="+mj-lt"/>
            </a:endParaRPr>
          </a:p>
        </p:txBody>
      </p:sp>
      <p:sp>
        <p:nvSpPr>
          <p:cNvPr id="6" name="Rectangle 3"/>
          <p:cNvSpPr txBox="1">
            <a:spLocks noChangeArrowheads="1"/>
          </p:cNvSpPr>
          <p:nvPr/>
        </p:nvSpPr>
        <p:spPr bwMode="auto">
          <a:xfrm>
            <a:off x="398837" y="801585"/>
            <a:ext cx="7772400" cy="29510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txBody>
          <a:bodyPr vert="horz" wrap="square" lIns="91440" tIns="45720" rIns="91440" bIns="45720" numCol="1" anchor="t" anchorCtr="0" compatLnSpc="1">
            <a:prstTxWarp prst="textNoShape">
              <a:avLst/>
            </a:prstTxWarp>
          </a:bodyPr>
          <a:lstStyle>
            <a:lvl1pPr marL="122238" indent="-122238" algn="l" rtl="0" fontAlgn="base">
              <a:lnSpc>
                <a:spcPct val="105000"/>
              </a:lnSpc>
              <a:spcBef>
                <a:spcPct val="20000"/>
              </a:spcBef>
              <a:spcAft>
                <a:spcPct val="0"/>
              </a:spcAft>
              <a:buClr>
                <a:srgbClr val="4E84C4"/>
              </a:buClr>
              <a:buChar char="•"/>
              <a:defRPr sz="1600" kern="1200">
                <a:solidFill>
                  <a:schemeClr val="tx1"/>
                </a:solidFill>
                <a:latin typeface="+mn-lt"/>
                <a:ea typeface="+mn-ea"/>
                <a:cs typeface="+mn-cs"/>
              </a:defRPr>
            </a:lvl1pPr>
            <a:lvl2pPr marL="571500" indent="-228600" algn="l" rtl="0" fontAlgn="base">
              <a:lnSpc>
                <a:spcPct val="105000"/>
              </a:lnSpc>
              <a:spcBef>
                <a:spcPct val="20000"/>
              </a:spcBef>
              <a:spcAft>
                <a:spcPct val="0"/>
              </a:spcAft>
              <a:buClr>
                <a:srgbClr val="4E84C4"/>
              </a:buClr>
              <a:buChar char="–"/>
              <a:defRPr sz="1600" kern="1200">
                <a:solidFill>
                  <a:schemeClr val="tx1"/>
                </a:solidFill>
                <a:latin typeface="+mn-lt"/>
                <a:ea typeface="+mn-ea"/>
                <a:cs typeface="+mn-cs"/>
              </a:defRPr>
            </a:lvl2pPr>
            <a:lvl3pPr marL="808038" indent="-122238" algn="l" rtl="0" fontAlgn="base">
              <a:lnSpc>
                <a:spcPct val="105000"/>
              </a:lnSpc>
              <a:spcBef>
                <a:spcPct val="20000"/>
              </a:spcBef>
              <a:spcAft>
                <a:spcPct val="0"/>
              </a:spcAft>
              <a:buClr>
                <a:srgbClr val="4E84C4"/>
              </a:buClr>
              <a:buChar char="•"/>
              <a:defRPr sz="1600" kern="1200">
                <a:solidFill>
                  <a:schemeClr val="tx1"/>
                </a:solidFill>
                <a:latin typeface="+mn-lt"/>
                <a:ea typeface="+mn-ea"/>
                <a:cs typeface="+mn-cs"/>
              </a:defRPr>
            </a:lvl3pPr>
            <a:lvl4pPr marL="1257300" indent="-228600" algn="l" rtl="0" fontAlgn="base">
              <a:lnSpc>
                <a:spcPct val="105000"/>
              </a:lnSpc>
              <a:spcBef>
                <a:spcPct val="20000"/>
              </a:spcBef>
              <a:spcAft>
                <a:spcPct val="0"/>
              </a:spcAft>
              <a:buClr>
                <a:srgbClr val="4E84C4"/>
              </a:buClr>
              <a:buChar char="–"/>
              <a:defRPr sz="1600" kern="1200">
                <a:solidFill>
                  <a:schemeClr val="tx1"/>
                </a:solidFill>
                <a:latin typeface="+mn-lt"/>
                <a:ea typeface="+mn-ea"/>
                <a:cs typeface="+mn-cs"/>
              </a:defRPr>
            </a:lvl4pPr>
            <a:lvl5pPr marL="1493838" indent="-122238" algn="l" rtl="0" fontAlgn="base">
              <a:lnSpc>
                <a:spcPct val="105000"/>
              </a:lnSpc>
              <a:spcBef>
                <a:spcPct val="20000"/>
              </a:spcBef>
              <a:spcAft>
                <a:spcPct val="0"/>
              </a:spcAft>
              <a:buClr>
                <a:srgbClr val="4E84C4"/>
              </a:buClr>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base" latinLnBrk="0" hangingPunct="1">
              <a:lnSpc>
                <a:spcPct val="85000"/>
              </a:lnSpc>
              <a:spcBef>
                <a:spcPct val="65000"/>
              </a:spcBef>
              <a:spcAft>
                <a:spcPct val="0"/>
              </a:spcAft>
              <a:buClrTx/>
              <a:buSzTx/>
              <a:buNone/>
              <a:tabLst/>
              <a:defRPr/>
            </a:pPr>
            <a:r>
              <a:rPr kumimoji="0" lang="en-US" sz="1200" i="0" u="none" strike="noStrike" kern="1200" cap="none" spc="0" normalizeH="0" baseline="0" noProof="0" dirty="0" smtClean="0">
                <a:ln>
                  <a:noFill/>
                </a:ln>
                <a:solidFill>
                  <a:srgbClr val="0070C0"/>
                </a:solidFill>
                <a:effectLst/>
                <a:uLnTx/>
                <a:uFillTx/>
                <a:latin typeface="Tahoma" panose="020B0604030504040204" pitchFamily="34" charset="0"/>
                <a:ea typeface="Tahoma" panose="020B0604030504040204" pitchFamily="34" charset="0"/>
                <a:cs typeface="Tahoma" panose="020B0604030504040204" pitchFamily="34" charset="0"/>
              </a:rPr>
              <a:t>Perform operations in the Workflow Monitor</a:t>
            </a:r>
          </a:p>
          <a:p>
            <a:pPr marL="0" marR="0" lvl="0" indent="0" algn="l" defTabSz="914400" rtl="0" eaLnBrk="1" fontAlgn="base" latinLnBrk="0" hangingPunct="1">
              <a:lnSpc>
                <a:spcPct val="85000"/>
              </a:lnSpc>
              <a:spcBef>
                <a:spcPct val="65000"/>
              </a:spcBef>
              <a:spcAft>
                <a:spcPct val="0"/>
              </a:spcAft>
              <a:buClrTx/>
              <a:buSzTx/>
              <a:buNone/>
              <a:tabLst/>
              <a:defRPr/>
            </a:pPr>
            <a:endParaRPr kumimoji="0" lang="en-US" sz="1200" i="0" u="none" strike="noStrike" kern="1200" cap="none" spc="0" normalizeH="0" baseline="0" noProof="0" dirty="0" smtClean="0">
              <a:ln>
                <a:noFill/>
              </a:ln>
              <a:solidFill>
                <a:srgbClr val="0070C0"/>
              </a:solidFill>
              <a:effectLst/>
              <a:uLnTx/>
              <a:uFillTx/>
              <a:latin typeface="Tahoma" panose="020B0604030504040204" pitchFamily="34" charset="0"/>
              <a:ea typeface="Tahoma" panose="020B0604030504040204" pitchFamily="34" charset="0"/>
              <a:cs typeface="Tahoma" panose="020B0604030504040204" pitchFamily="34" charset="0"/>
            </a:endParaRPr>
          </a:p>
          <a:p>
            <a:pPr marL="720090" lvl="2" indent="0" defTabSz="914400">
              <a:lnSpc>
                <a:spcPct val="100000"/>
              </a:lnSpc>
              <a:spcBef>
                <a:spcPct val="65000"/>
              </a:spcBef>
              <a:buClrTx/>
              <a:buNone/>
            </a:pPr>
            <a:r>
              <a:rPr kumimoji="0" lang="en-US" sz="1200" b="0" i="0" u="none" strike="noStrike" kern="1200" cap="none" spc="0" normalizeH="0" baseline="0" noProof="0" dirty="0" smtClean="0">
                <a:ln>
                  <a:noFill/>
                </a:ln>
                <a:solidFill>
                  <a:srgbClr val="0070C0"/>
                </a:solidFill>
                <a:effectLst/>
                <a:uLnTx/>
                <a:uFillTx/>
                <a:latin typeface="Tahoma" panose="020B0604030504040204" pitchFamily="34" charset="0"/>
                <a:ea typeface="Tahoma" panose="020B0604030504040204" pitchFamily="34" charset="0"/>
                <a:cs typeface="Tahoma" panose="020B0604030504040204" pitchFamily="34" charset="0"/>
              </a:rPr>
              <a:t>Restart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a:t>
            </a:r>
            <a:r>
              <a:rPr kumimoji="0" lang="en-US" sz="1200" b="0" i="0" u="none" strike="noStrike" kern="1200" cap="none" spc="0" normalizeH="0" baseline="0" noProof="0" dirty="0" smtClean="0">
                <a:ln>
                  <a:noFill/>
                </a:ln>
                <a:solidFill>
                  <a:srgbClr val="0070C0"/>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200" b="0" i="0" u="none" strike="noStrike" kern="1200" cap="none" spc="0" normalizeH="0" baseline="0" noProof="0" dirty="0" smtClean="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restart a Task, Workflow or Worklet</a:t>
            </a:r>
          </a:p>
          <a:p>
            <a:pPr marL="720090" lvl="2" indent="0" defTabSz="914400">
              <a:lnSpc>
                <a:spcPct val="100000"/>
              </a:lnSpc>
              <a:spcBef>
                <a:spcPct val="65000"/>
              </a:spcBef>
              <a:buClrTx/>
              <a:buNone/>
            </a:pPr>
            <a:r>
              <a:rPr kumimoji="0" lang="en-US" sz="1200" b="0" i="0" u="none" strike="noStrike" kern="1200" cap="none" spc="0" normalizeH="0" baseline="0" noProof="0" dirty="0" smtClean="0">
                <a:ln>
                  <a:noFill/>
                </a:ln>
                <a:solidFill>
                  <a:srgbClr val="0070C0"/>
                </a:solidFill>
                <a:effectLst/>
                <a:uLnTx/>
                <a:uFillTx/>
                <a:latin typeface="Tahoma" panose="020B0604030504040204" pitchFamily="34" charset="0"/>
                <a:ea typeface="Tahoma" panose="020B0604030504040204" pitchFamily="34" charset="0"/>
                <a:cs typeface="Tahoma" panose="020B0604030504040204" pitchFamily="34" charset="0"/>
              </a:rPr>
              <a:t>Stop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a:t>
            </a:r>
            <a:r>
              <a:rPr kumimoji="0" lang="en-US" sz="1200" b="0" i="0" u="none" strike="noStrike" kern="1200" cap="none" spc="0" normalizeH="0" baseline="0" noProof="0" dirty="0" smtClean="0">
                <a:ln>
                  <a:noFill/>
                </a:ln>
                <a:solidFill>
                  <a:srgbClr val="0070C0"/>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200" b="0" i="0" u="none" strike="noStrike" kern="1200" cap="none" spc="0" normalizeH="0" baseline="0" noProof="0" dirty="0" smtClean="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stop a Task, Workflow, or Worklet</a:t>
            </a:r>
          </a:p>
          <a:p>
            <a:pPr marL="720090" lvl="2" indent="0" defTabSz="914400">
              <a:lnSpc>
                <a:spcPct val="100000"/>
              </a:lnSpc>
              <a:spcBef>
                <a:spcPct val="65000"/>
              </a:spcBef>
              <a:buClrTx/>
              <a:buNone/>
            </a:pPr>
            <a:r>
              <a:rPr kumimoji="0" lang="en-US" sz="1200" b="0" i="0" u="none" strike="noStrike" kern="1200" cap="none" spc="0" normalizeH="0" baseline="0" noProof="0" dirty="0" smtClean="0">
                <a:ln>
                  <a:noFill/>
                </a:ln>
                <a:solidFill>
                  <a:srgbClr val="0070C0"/>
                </a:solidFill>
                <a:effectLst/>
                <a:uLnTx/>
                <a:uFillTx/>
                <a:latin typeface="Tahoma" panose="020B0604030504040204" pitchFamily="34" charset="0"/>
                <a:ea typeface="Tahoma" panose="020B0604030504040204" pitchFamily="34" charset="0"/>
                <a:cs typeface="Tahoma" panose="020B0604030504040204" pitchFamily="34" charset="0"/>
              </a:rPr>
              <a:t>Abort - </a:t>
            </a:r>
            <a:r>
              <a:rPr kumimoji="0" lang="en-US" sz="1200" b="0" i="0" u="none" strike="noStrike" kern="1200" cap="none" spc="0" normalizeH="0" baseline="0" noProof="0" dirty="0" smtClean="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abort a Task, Workflow, or Worklet</a:t>
            </a:r>
          </a:p>
          <a:p>
            <a:pPr marL="720090" lvl="2" indent="0" defTabSz="914400">
              <a:lnSpc>
                <a:spcPct val="100000"/>
              </a:lnSpc>
              <a:spcBef>
                <a:spcPct val="65000"/>
              </a:spcBef>
              <a:buClrTx/>
              <a:buNone/>
            </a:pPr>
            <a:r>
              <a:rPr kumimoji="0" lang="en-US" sz="1200" b="0" i="0" u="none" strike="noStrike" kern="1200" cap="none" spc="0" normalizeH="0" baseline="0" noProof="0" dirty="0" smtClean="0">
                <a:ln>
                  <a:noFill/>
                </a:ln>
                <a:solidFill>
                  <a:srgbClr val="0070C0"/>
                </a:solidFill>
                <a:effectLst/>
                <a:uLnTx/>
                <a:uFillTx/>
                <a:latin typeface="Tahoma" panose="020B0604030504040204" pitchFamily="34" charset="0"/>
                <a:ea typeface="Tahoma" panose="020B0604030504040204" pitchFamily="34" charset="0"/>
                <a:cs typeface="Tahoma" panose="020B0604030504040204" pitchFamily="34" charset="0"/>
              </a:rPr>
              <a:t>Recover - </a:t>
            </a:r>
            <a:r>
              <a:rPr kumimoji="0" lang="en-US" sz="1200" b="0" i="0" u="none" strike="noStrike" kern="1200" cap="none" spc="0" normalizeH="0" baseline="0" noProof="0" dirty="0" smtClean="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recovers a suspended Workflow after a failed Task is corrected from the point of failure</a:t>
            </a:r>
          </a:p>
          <a:p>
            <a:pPr marL="979488" lvl="2" indent="-285750" defTabSz="914400">
              <a:lnSpc>
                <a:spcPct val="85000"/>
              </a:lnSpc>
              <a:spcBef>
                <a:spcPct val="65000"/>
              </a:spcBef>
              <a:buClrTx/>
              <a:buFont typeface="Symbol" panose="05050102010706020507" pitchFamily="18" charset="2"/>
              <a:buChar char="®"/>
            </a:pPr>
            <a:endParaRPr kumimoji="0" lang="en-US" sz="1200" b="0" i="0" u="none" strike="noStrike" kern="1200" cap="none" spc="0" normalizeH="0" baseline="0" noProof="0" dirty="0" smtClean="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endParaRPr>
          </a:p>
          <a:p>
            <a:pPr defTabSz="914400">
              <a:lnSpc>
                <a:spcPct val="85000"/>
              </a:lnSpc>
              <a:spcBef>
                <a:spcPct val="65000"/>
              </a:spcBef>
              <a:buClrTx/>
              <a:buFont typeface="Symbol" panose="05050102010706020507" pitchFamily="18" charset="2"/>
              <a:buChar char="®"/>
            </a:pPr>
            <a:r>
              <a:rPr kumimoji="0" lang="en-US" sz="1200" b="0" i="0" u="none" strike="noStrike" kern="1200" cap="none" spc="0" normalizeH="0" baseline="0" noProof="0" dirty="0" smtClean="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View Session and Workflow logs</a:t>
            </a:r>
          </a:p>
          <a:p>
            <a:pPr defTabSz="914400">
              <a:lnSpc>
                <a:spcPct val="85000"/>
              </a:lnSpc>
              <a:spcBef>
                <a:spcPct val="65000"/>
              </a:spcBef>
              <a:buClrTx/>
              <a:buFont typeface="Symbol" panose="05050102010706020507" pitchFamily="18" charset="2"/>
              <a:buChar char="®"/>
            </a:pPr>
            <a:r>
              <a:rPr kumimoji="0" lang="en-US" sz="1200" b="0" i="0" u="none" strike="noStrike" kern="1200" cap="none" spc="0" normalizeH="0" baseline="0" noProof="0" dirty="0" smtClean="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Abort has a 60 second timeout</a:t>
            </a:r>
          </a:p>
          <a:p>
            <a:pPr marL="320040" indent="-285750" defTabSz="914400">
              <a:lnSpc>
                <a:spcPct val="100000"/>
              </a:lnSpc>
              <a:spcBef>
                <a:spcPct val="65000"/>
              </a:spcBef>
              <a:buClrTx/>
              <a:buFont typeface="Symbol" panose="05050102010706020507" pitchFamily="18" charset="2"/>
              <a:buChar char="®"/>
            </a:pPr>
            <a:r>
              <a:rPr lang="en-US" sz="1200" dirty="0" smtClean="0">
                <a:solidFill>
                  <a:srgbClr val="000000"/>
                </a:solidFill>
                <a:latin typeface="Tahoma" panose="020B0604030504040204" pitchFamily="34" charset="0"/>
                <a:ea typeface="Tahoma" panose="020B0604030504040204" pitchFamily="34" charset="0"/>
                <a:cs typeface="Tahoma" panose="020B0604030504040204" pitchFamily="34" charset="0"/>
              </a:rPr>
              <a:t>If </a:t>
            </a:r>
            <a:r>
              <a:rPr lang="en-US" sz="1200" dirty="0">
                <a:solidFill>
                  <a:srgbClr val="000000"/>
                </a:solidFill>
                <a:latin typeface="Tahoma" panose="020B0604030504040204" pitchFamily="34" charset="0"/>
                <a:ea typeface="Tahoma" panose="020B0604030504040204" pitchFamily="34" charset="0"/>
                <a:cs typeface="Tahoma" panose="020B0604030504040204" pitchFamily="34" charset="0"/>
              </a:rPr>
              <a:t>the Integration Service has not completed processing and committing data during the timeout period, the </a:t>
            </a:r>
            <a:r>
              <a:rPr lang="en-US" sz="1200" dirty="0" smtClean="0">
                <a:solidFill>
                  <a:srgbClr val="000000"/>
                </a:solidFill>
                <a:latin typeface="Tahoma" panose="020B0604030504040204" pitchFamily="34" charset="0"/>
                <a:ea typeface="Tahoma" panose="020B0604030504040204" pitchFamily="34" charset="0"/>
                <a:cs typeface="Tahoma" panose="020B0604030504040204" pitchFamily="34" charset="0"/>
              </a:rPr>
              <a:t>threads </a:t>
            </a:r>
            <a:r>
              <a:rPr lang="en-US" sz="1200" dirty="0">
                <a:solidFill>
                  <a:srgbClr val="000000"/>
                </a:solidFill>
                <a:latin typeface="Tahoma" panose="020B0604030504040204" pitchFamily="34" charset="0"/>
                <a:ea typeface="Tahoma" panose="020B0604030504040204" pitchFamily="34" charset="0"/>
                <a:cs typeface="Tahoma" panose="020B0604030504040204" pitchFamily="34" charset="0"/>
              </a:rPr>
              <a:t>and processes associated with the Session are killed</a:t>
            </a:r>
          </a:p>
          <a:p>
            <a:pPr marL="320040" indent="-285750" defTabSz="914400">
              <a:lnSpc>
                <a:spcPct val="100000"/>
              </a:lnSpc>
              <a:spcBef>
                <a:spcPct val="65000"/>
              </a:spcBef>
              <a:buClrTx/>
              <a:buFont typeface="Symbol" panose="05050102010706020507" pitchFamily="18" charset="2"/>
              <a:buChar char="®"/>
            </a:pPr>
            <a:endParaRPr lang="en-US" sz="1200" dirty="0">
              <a:solidFill>
                <a:srgbClr val="000000"/>
              </a:solidFill>
              <a:latin typeface="Tahoma" panose="020B0604030504040204" pitchFamily="34" charset="0"/>
              <a:ea typeface="Tahoma" panose="020B0604030504040204" pitchFamily="34" charset="0"/>
              <a:cs typeface="Tahoma" panose="020B0604030504040204" pitchFamily="34" charset="0"/>
            </a:endParaRPr>
          </a:p>
        </p:txBody>
      </p:sp>
      <p:pic>
        <p:nvPicPr>
          <p:cNvPr id="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7590" y="1315760"/>
            <a:ext cx="609600" cy="144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spTree>
    <p:extLst>
      <p:ext uri="{BB962C8B-B14F-4D97-AF65-F5344CB8AC3E}">
        <p14:creationId xmlns:p14="http://schemas.microsoft.com/office/powerpoint/2010/main" val="29851702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Monitoring Workflows </a:t>
            </a:r>
            <a:r>
              <a:rPr lang="en-IN" sz="2600" dirty="0">
                <a:solidFill>
                  <a:srgbClr val="262626"/>
                </a:solidFill>
              </a:rPr>
              <a:t>(Contd.)</a:t>
            </a:r>
            <a:endParaRPr lang="en-IN" sz="2600" dirty="0">
              <a:solidFill>
                <a:srgbClr val="262626"/>
              </a:solidFill>
              <a:latin typeface="+mj-lt"/>
            </a:endParaRPr>
          </a:p>
        </p:txBody>
      </p:sp>
      <p:sp>
        <p:nvSpPr>
          <p:cNvPr id="3" name="Rectangle 2"/>
          <p:cNvSpPr/>
          <p:nvPr/>
        </p:nvSpPr>
        <p:spPr>
          <a:xfrm>
            <a:off x="490505" y="810522"/>
            <a:ext cx="2632705" cy="276999"/>
          </a:xfrm>
          <a:prstGeom prst="rect">
            <a:avLst/>
          </a:prstGeom>
        </p:spPr>
        <p:txBody>
          <a:bodyPr wrap="square">
            <a:spAutoFit/>
          </a:bodyPr>
          <a:lstStyle/>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Monitor Window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Filtering</a:t>
            </a: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967839" y="1101808"/>
            <a:ext cx="2941122" cy="528638"/>
          </a:xfrm>
          <a:prstGeom prst="rect">
            <a:avLst/>
          </a:prstGeom>
        </p:spPr>
        <p:txBody>
          <a:bodyPr/>
          <a:lstStyle>
            <a:lvl1pPr marL="342875" indent="-342875" algn="l" defTabSz="914333"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95" indent="-285729" algn="l" defTabSz="914333"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15" indent="-228582" algn="l" defTabSz="914333"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80"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246"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411"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8"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09" indent="-228582" algn="l" defTabSz="91433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Tx/>
              <a:buNone/>
            </a:pPr>
            <a:r>
              <a:rPr lang="en-US" sz="1100" dirty="0" smtClean="0">
                <a:latin typeface="Tahoma" panose="020B0604030504040204" pitchFamily="34" charset="0"/>
                <a:ea typeface="Tahoma" panose="020B0604030504040204" pitchFamily="34" charset="0"/>
                <a:cs typeface="Tahoma" panose="020B0604030504040204" pitchFamily="34" charset="0"/>
              </a:rPr>
              <a:t>Task View provides filtering</a:t>
            </a:r>
            <a:endParaRPr lang="en-US" sz="1100"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rcRect b="55472"/>
          <a:stretch>
            <a:fillRect/>
          </a:stretch>
        </p:blipFill>
        <p:spPr>
          <a:xfrm>
            <a:off x="452017" y="1342575"/>
            <a:ext cx="4267200" cy="2143125"/>
          </a:xfrm>
          <a:prstGeom prst="rect">
            <a:avLst/>
          </a:prstGeom>
          <a:noFill/>
          <a:ln/>
          <a:extLst>
            <a:ext uri="{91240B29-F687-4F45-9708-019B960494DF}">
              <a14:hiddenLine xmlns:a14="http://schemas.microsoft.com/office/drawing/2010/main" w="25400" cap="flat" cmpd="sng">
                <a:solidFill>
                  <a:srgbClr val="FF6600"/>
                </a:solidFill>
                <a:prstDash val="solid"/>
                <a:miter lim="800000"/>
                <a:headEnd type="none" w="med" len="med"/>
                <a:tailEnd type="none" w="med" len="med"/>
              </a14:hiddenLine>
            </a:ext>
          </a:extLst>
        </p:spPr>
      </p:pic>
      <p:sp>
        <p:nvSpPr>
          <p:cNvPr id="6" name="Text Box 5"/>
          <p:cNvSpPr txBox="1">
            <a:spLocks noChangeArrowheads="1"/>
          </p:cNvSpPr>
          <p:nvPr/>
        </p:nvSpPr>
        <p:spPr bwMode="auto">
          <a:xfrm>
            <a:off x="7313456" y="765493"/>
            <a:ext cx="1752600" cy="110797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folHlink"/>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lIns="91416" tIns="45708" rIns="91416" bIns="45708">
            <a:spAutoFit/>
          </a:bodyPr>
          <a:lstStyle/>
          <a:p>
            <a:r>
              <a:rPr lang="en-US" sz="1100" dirty="0">
                <a:latin typeface="Tahoma" panose="020B0604030504040204" pitchFamily="34" charset="0"/>
                <a:ea typeface="Tahoma" panose="020B0604030504040204" pitchFamily="34" charset="0"/>
                <a:cs typeface="Tahoma" panose="020B0604030504040204" pitchFamily="34" charset="0"/>
              </a:rPr>
              <a:t>Monitoring filters can be set using drop down menus</a:t>
            </a:r>
          </a:p>
          <a:p>
            <a:endParaRPr lang="en-US" sz="1100" dirty="0">
              <a:latin typeface="Tahoma" panose="020B0604030504040204" pitchFamily="34" charset="0"/>
              <a:ea typeface="Tahoma" panose="020B0604030504040204" pitchFamily="34" charset="0"/>
              <a:cs typeface="Tahoma" panose="020B0604030504040204" pitchFamily="34" charset="0"/>
            </a:endParaRPr>
          </a:p>
          <a:p>
            <a:r>
              <a:rPr lang="en-US" sz="1100" dirty="0">
                <a:latin typeface="Tahoma" panose="020B0604030504040204" pitchFamily="34" charset="0"/>
                <a:ea typeface="Tahoma" panose="020B0604030504040204" pitchFamily="34" charset="0"/>
                <a:cs typeface="Tahoma" panose="020B0604030504040204" pitchFamily="34" charset="0"/>
              </a:rPr>
              <a:t>Minimizes items displayed in </a:t>
            </a:r>
            <a:r>
              <a:rPr lang="en-US" sz="1100" dirty="0" smtClean="0">
                <a:latin typeface="Tahoma" panose="020B0604030504040204" pitchFamily="34" charset="0"/>
                <a:ea typeface="Tahoma" panose="020B0604030504040204" pitchFamily="34" charset="0"/>
                <a:cs typeface="Tahoma" panose="020B0604030504040204" pitchFamily="34" charset="0"/>
              </a:rPr>
              <a:t>Task </a:t>
            </a:r>
            <a:r>
              <a:rPr lang="en-US" sz="1100" dirty="0">
                <a:latin typeface="Tahoma" panose="020B0604030504040204" pitchFamily="34" charset="0"/>
                <a:ea typeface="Tahoma" panose="020B0604030504040204" pitchFamily="34" charset="0"/>
                <a:cs typeface="Tahoma" panose="020B0604030504040204" pitchFamily="34" charset="0"/>
              </a:rPr>
              <a:t>View</a:t>
            </a:r>
          </a:p>
        </p:txBody>
      </p:sp>
      <p:sp>
        <p:nvSpPr>
          <p:cNvPr id="7" name="Text Box 6"/>
          <p:cNvSpPr txBox="1">
            <a:spLocks noChangeArrowheads="1"/>
          </p:cNvSpPr>
          <p:nvPr/>
        </p:nvSpPr>
        <p:spPr bwMode="auto">
          <a:xfrm>
            <a:off x="4779357" y="825935"/>
            <a:ext cx="2714625" cy="26158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chemeClr val="folHlink"/>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wrap="square" lIns="91416" tIns="45708" rIns="91416" bIns="45708">
            <a:spAutoFit/>
          </a:bodyPr>
          <a:lstStyle/>
          <a:p>
            <a:r>
              <a:rPr lang="en-US" sz="1100" dirty="0">
                <a:latin typeface="Tahoma" panose="020B0604030504040204" pitchFamily="34" charset="0"/>
                <a:ea typeface="Tahoma" panose="020B0604030504040204" pitchFamily="34" charset="0"/>
                <a:cs typeface="Tahoma" panose="020B0604030504040204" pitchFamily="34" charset="0"/>
              </a:rPr>
              <a:t>Get Session Logs (right click on Task)</a:t>
            </a:r>
          </a:p>
        </p:txBody>
      </p:sp>
      <p:pic>
        <p:nvPicPr>
          <p:cNvPr id="8"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97575" y="1111464"/>
            <a:ext cx="2438400"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pic>
        <p:nvPicPr>
          <p:cNvPr id="9" name="Picture 8"/>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3673" y="2925366"/>
            <a:ext cx="3886200" cy="2076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3806097" algn="ctr" rotWithShape="0">
                    <a:schemeClr val="tx1"/>
                  </a:outerShdw>
                </a:effectLst>
              </a14:hiddenEffects>
            </a:ext>
          </a:extLst>
        </p:spPr>
      </p:pic>
      <p:pic>
        <p:nvPicPr>
          <p:cNvPr id="10" name="Picture 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a:xfrm>
            <a:off x="4951256" y="1925951"/>
            <a:ext cx="4114800" cy="2438400"/>
          </a:xfrm>
          <a:prstGeom prst="rect">
            <a:avLst/>
          </a:prstGeom>
          <a:noFill/>
          <a:ln/>
          <a:extLst>
            <a:ext uri="{91240B29-F687-4F45-9708-019B960494DF}">
              <a14:hiddenLine xmlns:a14="http://schemas.microsoft.com/office/drawing/2010/main" w="25400" cap="flat" cmpd="sng">
                <a:solidFill>
                  <a:srgbClr val="FF6600"/>
                </a:solidFill>
                <a:prstDash val="solid"/>
                <a:miter lim="800000"/>
                <a:headEnd type="none" w="med" len="med"/>
                <a:tailEnd type="none" w="med" len="med"/>
              </a14:hiddenLine>
            </a:ext>
          </a:extLst>
        </p:spPr>
      </p:pic>
      <p:sp>
        <p:nvSpPr>
          <p:cNvPr id="12" name="Line 11"/>
          <p:cNvSpPr>
            <a:spLocks noChangeShapeType="1"/>
          </p:cNvSpPr>
          <p:nvPr/>
        </p:nvSpPr>
        <p:spPr bwMode="auto">
          <a:xfrm flipV="1">
            <a:off x="2443538" y="1372080"/>
            <a:ext cx="2590800" cy="304800"/>
          </a:xfrm>
          <a:prstGeom prst="line">
            <a:avLst/>
          </a:prstGeom>
          <a:noFill/>
          <a:ln w="12700">
            <a:solidFill>
              <a:srgbClr val="0070C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sz="1100">
              <a:latin typeface="Tahoma" panose="020B0604030504040204" pitchFamily="34" charset="0"/>
              <a:ea typeface="Tahoma" panose="020B0604030504040204" pitchFamily="34" charset="0"/>
              <a:cs typeface="Tahoma" panose="020B0604030504040204" pitchFamily="34" charset="0"/>
            </a:endParaRPr>
          </a:p>
        </p:txBody>
      </p:sp>
      <p:sp>
        <p:nvSpPr>
          <p:cNvPr id="13" name="Line 12"/>
          <p:cNvSpPr>
            <a:spLocks noChangeShapeType="1"/>
          </p:cNvSpPr>
          <p:nvPr/>
        </p:nvSpPr>
        <p:spPr bwMode="auto">
          <a:xfrm flipV="1">
            <a:off x="2590800" y="2142415"/>
            <a:ext cx="2954977" cy="1820790"/>
          </a:xfrm>
          <a:prstGeom prst="line">
            <a:avLst/>
          </a:prstGeom>
          <a:noFill/>
          <a:ln w="12700">
            <a:solidFill>
              <a:srgbClr val="0070C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sz="1100">
              <a:latin typeface="Tahoma" panose="020B0604030504040204" pitchFamily="34" charset="0"/>
              <a:ea typeface="Tahoma" panose="020B0604030504040204" pitchFamily="34" charset="0"/>
              <a:cs typeface="Tahoma" panose="020B0604030504040204" pitchFamily="34" charset="0"/>
            </a:endParaRPr>
          </a:p>
        </p:txBody>
      </p:sp>
      <p:sp>
        <p:nvSpPr>
          <p:cNvPr id="14" name="Text Box 13"/>
          <p:cNvSpPr txBox="1">
            <a:spLocks noChangeArrowheads="1"/>
          </p:cNvSpPr>
          <p:nvPr/>
        </p:nvSpPr>
        <p:spPr bwMode="auto">
          <a:xfrm>
            <a:off x="4958183" y="4346372"/>
            <a:ext cx="3437159"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FF66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1100" dirty="0">
                <a:latin typeface="Tahoma" panose="020B0604030504040204" pitchFamily="34" charset="0"/>
                <a:ea typeface="Tahoma" panose="020B0604030504040204" pitchFamily="34" charset="0"/>
                <a:cs typeface="Tahoma" panose="020B0604030504040204" pitchFamily="34" charset="0"/>
              </a:rPr>
              <a:t>Right-click on Session to retrieve the Session Log</a:t>
            </a:r>
          </a:p>
          <a:p>
            <a:r>
              <a:rPr lang="en-US" sz="1100" dirty="0" smtClean="0">
                <a:latin typeface="Tahoma" panose="020B0604030504040204" pitchFamily="34" charset="0"/>
                <a:ea typeface="Tahoma" panose="020B0604030504040204" pitchFamily="34" charset="0"/>
                <a:cs typeface="Tahoma" panose="020B0604030504040204" pitchFamily="34" charset="0"/>
              </a:rPr>
              <a:t>(</a:t>
            </a:r>
            <a:r>
              <a:rPr lang="en-US" sz="1100" dirty="0">
                <a:latin typeface="Tahoma" panose="020B0604030504040204" pitchFamily="34" charset="0"/>
                <a:ea typeface="Tahoma" panose="020B0604030504040204" pitchFamily="34" charset="0"/>
                <a:cs typeface="Tahoma" panose="020B0604030504040204" pitchFamily="34" charset="0"/>
              </a:rPr>
              <a:t>from the Integration Service to the local PC Client)</a:t>
            </a:r>
          </a:p>
          <a:p>
            <a:endParaRPr lang="en-US" sz="1100" dirty="0">
              <a:latin typeface="Tahoma" panose="020B0604030504040204" pitchFamily="34" charset="0"/>
              <a:ea typeface="Tahoma" panose="020B0604030504040204" pitchFamily="34" charset="0"/>
              <a:cs typeface="Tahoma" panose="020B0604030504040204" pitchFamily="34" charset="0"/>
            </a:endParaRPr>
          </a:p>
        </p:txBody>
      </p:sp>
      <p:sp>
        <p:nvSpPr>
          <p:cNvPr id="15" name="Rectangle 14"/>
          <p:cNvSpPr/>
          <p:nvPr/>
        </p:nvSpPr>
        <p:spPr>
          <a:xfrm>
            <a:off x="2292881" y="1635507"/>
            <a:ext cx="148683" cy="185733"/>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16317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6274337" cy="492443"/>
          </a:xfrm>
          <a:prstGeom prst="rect">
            <a:avLst/>
          </a:prstGeom>
          <a:noFill/>
        </p:spPr>
        <p:txBody>
          <a:bodyPr wrap="square" rtlCol="0">
            <a:spAutoFit/>
          </a:bodyPr>
          <a:lstStyle/>
          <a:p>
            <a:pPr defTabSz="685766"/>
            <a:r>
              <a:rPr lang="en-US" sz="2600" dirty="0" smtClean="0">
                <a:latin typeface="+mj-lt"/>
              </a:rPr>
              <a:t>Aggregator</a:t>
            </a:r>
            <a:endParaRPr lang="en-IN" sz="2600" dirty="0">
              <a:solidFill>
                <a:srgbClr val="262626"/>
              </a:solidFill>
              <a:latin typeface="+mj-lt"/>
            </a:endParaRPr>
          </a:p>
        </p:txBody>
      </p:sp>
      <p:sp>
        <p:nvSpPr>
          <p:cNvPr id="3" name="Rectangle 2"/>
          <p:cNvSpPr/>
          <p:nvPr/>
        </p:nvSpPr>
        <p:spPr>
          <a:xfrm>
            <a:off x="513137" y="810240"/>
            <a:ext cx="8240338" cy="2123658"/>
          </a:xfrm>
          <a:prstGeom prst="rect">
            <a:avLst/>
          </a:prstGeom>
        </p:spPr>
        <p:txBody>
          <a:bodyPr wrap="square">
            <a:spAutoFit/>
          </a:bodyPr>
          <a:lstStyle/>
          <a:p>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Overview</a:t>
            </a:r>
          </a:p>
          <a:p>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Calculates </a:t>
            </a:r>
            <a:r>
              <a:rPr lang="en-US" sz="1200" dirty="0">
                <a:latin typeface="Tahoma" panose="020B0604030504040204" pitchFamily="34" charset="0"/>
                <a:ea typeface="Tahoma" panose="020B0604030504040204" pitchFamily="34" charset="0"/>
                <a:cs typeface="Tahoma" panose="020B0604030504040204" pitchFamily="34" charset="0"/>
              </a:rPr>
              <a:t>aggregates such as sums, averages, </a:t>
            </a:r>
            <a:r>
              <a:rPr lang="en-US" sz="1200" dirty="0" smtClean="0">
                <a:latin typeface="Tahoma" panose="020B0604030504040204" pitchFamily="34" charset="0"/>
                <a:ea typeface="Tahoma" panose="020B0604030504040204" pitchFamily="34" charset="0"/>
                <a:cs typeface="Tahoma" panose="020B0604030504040204" pitchFamily="34" charset="0"/>
              </a:rPr>
              <a:t>minimums and </a:t>
            </a:r>
            <a:r>
              <a:rPr lang="en-US" sz="1200" dirty="0">
                <a:latin typeface="Tahoma" panose="020B0604030504040204" pitchFamily="34" charset="0"/>
                <a:ea typeface="Tahoma" panose="020B0604030504040204" pitchFamily="34" charset="0"/>
                <a:cs typeface="Tahoma" panose="020B0604030504040204" pitchFamily="34" charset="0"/>
              </a:rPr>
              <a:t>maximums, across multiple groups of </a:t>
            </a:r>
            <a:r>
              <a:rPr lang="en-US" sz="1200" dirty="0" smtClean="0">
                <a:latin typeface="Tahoma" panose="020B0604030504040204" pitchFamily="34" charset="0"/>
                <a:ea typeface="Tahoma" panose="020B0604030504040204" pitchFamily="34" charset="0"/>
                <a:cs typeface="Tahoma" panose="020B0604030504040204" pitchFamily="34" charset="0"/>
              </a:rPr>
              <a:t>rows</a:t>
            </a: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The </a:t>
            </a:r>
            <a:r>
              <a:rPr lang="en-US" sz="1200" dirty="0">
                <a:latin typeface="Tahoma" panose="020B0604030504040204" pitchFamily="34" charset="0"/>
                <a:ea typeface="Tahoma" panose="020B0604030504040204" pitchFamily="34" charset="0"/>
                <a:cs typeface="Tahoma" panose="020B0604030504040204" pitchFamily="34" charset="0"/>
              </a:rPr>
              <a:t>aggregator </a:t>
            </a:r>
            <a:r>
              <a:rPr lang="en-US" sz="1200" dirty="0" smtClean="0">
                <a:latin typeface="Tahoma" panose="020B0604030504040204" pitchFamily="34" charset="0"/>
                <a:ea typeface="Tahoma" panose="020B0604030504040204" pitchFamily="34" charset="0"/>
                <a:cs typeface="Tahoma" panose="020B0604030504040204" pitchFamily="34" charset="0"/>
              </a:rPr>
              <a:t>transformation </a:t>
            </a:r>
            <a:r>
              <a:rPr lang="en-US" sz="1200" dirty="0">
                <a:latin typeface="Tahoma" panose="020B0604030504040204" pitchFamily="34" charset="0"/>
                <a:ea typeface="Tahoma" panose="020B0604030504040204" pitchFamily="34" charset="0"/>
                <a:cs typeface="Tahoma" panose="020B0604030504040204" pitchFamily="34" charset="0"/>
              </a:rPr>
              <a:t>,unlike the Expression </a:t>
            </a:r>
            <a:r>
              <a:rPr lang="en-US" sz="1200" dirty="0" smtClean="0">
                <a:latin typeface="Tahoma" panose="020B0604030504040204" pitchFamily="34" charset="0"/>
                <a:ea typeface="Tahoma" panose="020B0604030504040204" pitchFamily="34" charset="0"/>
                <a:cs typeface="Tahoma" panose="020B0604030504040204" pitchFamily="34" charset="0"/>
              </a:rPr>
              <a:t>transformation</a:t>
            </a:r>
            <a:r>
              <a:rPr lang="en-US" sz="1200" dirty="0">
                <a:latin typeface="Tahoma" panose="020B0604030504040204" pitchFamily="34" charset="0"/>
                <a:ea typeface="Tahoma" panose="020B0604030504040204" pitchFamily="34" charset="0"/>
                <a:cs typeface="Tahoma" panose="020B0604030504040204" pitchFamily="34" charset="0"/>
              </a:rPr>
              <a:t>, can be used to perform calculations on </a:t>
            </a:r>
            <a:r>
              <a:rPr lang="en-US" sz="1200" dirty="0" smtClean="0">
                <a:latin typeface="Tahoma" panose="020B0604030504040204" pitchFamily="34" charset="0"/>
                <a:ea typeface="Tahoma" panose="020B0604030504040204" pitchFamily="34" charset="0"/>
                <a:cs typeface="Tahoma" panose="020B0604030504040204" pitchFamily="34" charset="0"/>
              </a:rPr>
              <a:t>groups</a:t>
            </a: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 Active Transformation</a:t>
            </a:r>
          </a:p>
          <a:p>
            <a:pPr marL="0" lvl="1" indent="-171450">
              <a:buFont typeface="Symbol" panose="05050102010706020507" pitchFamily="18" charset="2"/>
              <a:buChar char="®"/>
            </a:pPr>
            <a:endPar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Business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Purpose - </a:t>
            </a:r>
            <a:r>
              <a:rPr lang="en-US" sz="1200" dirty="0" smtClean="0">
                <a:latin typeface="Tahoma" panose="020B0604030504040204" pitchFamily="34" charset="0"/>
                <a:ea typeface="Tahoma" panose="020B0604030504040204" pitchFamily="34" charset="0"/>
                <a:cs typeface="Tahoma" panose="020B0604030504040204" pitchFamily="34" charset="0"/>
              </a:rPr>
              <a:t>Enables </a:t>
            </a:r>
            <a:r>
              <a:rPr lang="en-US" sz="1200" dirty="0">
                <a:latin typeface="Tahoma" panose="020B0604030504040204" pitchFamily="34" charset="0"/>
                <a:ea typeface="Tahoma" panose="020B0604030504040204" pitchFamily="34" charset="0"/>
                <a:cs typeface="Tahoma" panose="020B0604030504040204" pitchFamily="34" charset="0"/>
              </a:rPr>
              <a:t>calculation of gross </a:t>
            </a:r>
            <a:r>
              <a:rPr lang="en-US" sz="1200" dirty="0" smtClean="0">
                <a:latin typeface="Tahoma" panose="020B0604030504040204" pitchFamily="34" charset="0"/>
                <a:ea typeface="Tahoma" panose="020B0604030504040204" pitchFamily="34" charset="0"/>
                <a:cs typeface="Tahoma" panose="020B0604030504040204" pitchFamily="34" charset="0"/>
              </a:rPr>
              <a:t>profits </a:t>
            </a:r>
            <a:r>
              <a:rPr lang="en-US" sz="1200" dirty="0">
                <a:latin typeface="Tahoma" panose="020B0604030504040204" pitchFamily="34" charset="0"/>
                <a:ea typeface="Tahoma" panose="020B0604030504040204" pitchFamily="34" charset="0"/>
                <a:cs typeface="Tahoma" panose="020B0604030504040204" pitchFamily="34" charset="0"/>
              </a:rPr>
              <a:t>or margins, </a:t>
            </a:r>
            <a:r>
              <a:rPr lang="en-US" sz="1200" dirty="0" smtClean="0">
                <a:latin typeface="Tahoma" panose="020B0604030504040204" pitchFamily="34" charset="0"/>
                <a:ea typeface="Tahoma" panose="020B0604030504040204" pitchFamily="34" charset="0"/>
                <a:cs typeface="Tahoma" panose="020B0604030504040204" pitchFamily="34" charset="0"/>
              </a:rPr>
              <a:t>summaries by </a:t>
            </a:r>
            <a:r>
              <a:rPr lang="en-US" sz="1200" dirty="0">
                <a:latin typeface="Tahoma" panose="020B0604030504040204" pitchFamily="34" charset="0"/>
                <a:ea typeface="Tahoma" panose="020B0604030504040204" pitchFamily="34" charset="0"/>
                <a:cs typeface="Tahoma" panose="020B0604030504040204" pitchFamily="34" charset="0"/>
              </a:rPr>
              <a:t>period, average values, etc.</a:t>
            </a:r>
          </a:p>
          <a:p>
            <a:pPr marL="171450"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555644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6274337" cy="492443"/>
          </a:xfrm>
          <a:prstGeom prst="rect">
            <a:avLst/>
          </a:prstGeom>
          <a:noFill/>
        </p:spPr>
        <p:txBody>
          <a:bodyPr wrap="square" rtlCol="0">
            <a:spAutoFit/>
          </a:bodyPr>
          <a:lstStyle/>
          <a:p>
            <a:pPr defTabSz="685766"/>
            <a:r>
              <a:rPr lang="en-US" sz="2600" dirty="0" smtClean="0">
                <a:latin typeface="+mj-lt"/>
              </a:rPr>
              <a:t>Aggregator (Contd.)</a:t>
            </a:r>
            <a:endParaRPr lang="en-IN" sz="2600" dirty="0">
              <a:solidFill>
                <a:srgbClr val="262626"/>
              </a:solidFill>
              <a:latin typeface="+mj-lt"/>
            </a:endParaRPr>
          </a:p>
        </p:txBody>
      </p:sp>
      <p:grpSp>
        <p:nvGrpSpPr>
          <p:cNvPr id="4" name="Group 3"/>
          <p:cNvGrpSpPr/>
          <p:nvPr/>
        </p:nvGrpSpPr>
        <p:grpSpPr>
          <a:xfrm>
            <a:off x="1588337" y="1115040"/>
            <a:ext cx="5860366" cy="3200381"/>
            <a:chOff x="3102812" y="829290"/>
            <a:chExt cx="5860366" cy="3200381"/>
          </a:xfrm>
        </p:grpSpPr>
        <p:pic>
          <p:nvPicPr>
            <p:cNvPr id="5" name="Picture 4"/>
            <p:cNvPicPr>
              <a:picLocks noChangeAspect="1"/>
            </p:cNvPicPr>
            <p:nvPr/>
          </p:nvPicPr>
          <p:blipFill rotWithShape="1">
            <a:blip r:embed="rId3"/>
            <a:srcRect l="1051"/>
            <a:stretch/>
          </p:blipFill>
          <p:spPr>
            <a:xfrm>
              <a:off x="4638675" y="829290"/>
              <a:ext cx="4324503" cy="3200381"/>
            </a:xfrm>
            <a:prstGeom prst="rect">
              <a:avLst/>
            </a:prstGeom>
          </p:spPr>
        </p:pic>
        <p:sp>
          <p:nvSpPr>
            <p:cNvPr id="8" name="Rectangle 7"/>
            <p:cNvSpPr/>
            <p:nvPr/>
          </p:nvSpPr>
          <p:spPr>
            <a:xfrm>
              <a:off x="3102812" y="1314940"/>
              <a:ext cx="1793038" cy="2492990"/>
            </a:xfrm>
            <a:prstGeom prst="rect">
              <a:avLst/>
            </a:prstGeom>
          </p:spPr>
          <p:txBody>
            <a:bodyPr wrap="square">
              <a:spAutoFit/>
            </a:bodyPr>
            <a:lstStyle/>
            <a:p>
              <a:r>
                <a:rPr lang="en-US" sz="1200" smtClean="0">
                  <a:solidFill>
                    <a:srgbClr val="0070C0"/>
                  </a:solidFill>
                  <a:latin typeface="Tahoma" panose="020B0604030504040204" pitchFamily="34" charset="0"/>
                  <a:ea typeface="Tahoma" panose="020B0604030504040204" pitchFamily="34" charset="0"/>
                  <a:cs typeface="Tahoma" panose="020B0604030504040204" pitchFamily="34" charset="0"/>
                </a:rPr>
                <a:t>Ports</a:t>
              </a:r>
            </a:p>
            <a:p>
              <a:pPr marL="171450" indent="-171450">
                <a:buFont typeface="Symbol" panose="05050102010706020507" pitchFamily="18" charset="2"/>
                <a:buChar char="®"/>
              </a:pPr>
              <a:r>
                <a:rPr lang="en-US" sz="1200" smtClean="0">
                  <a:latin typeface="Tahoma" panose="020B0604030504040204" pitchFamily="34" charset="0"/>
                  <a:ea typeface="Tahoma" panose="020B0604030504040204" pitchFamily="34" charset="0"/>
                  <a:cs typeface="Tahoma" panose="020B0604030504040204" pitchFamily="34" charset="0"/>
                </a:rPr>
                <a:t> Mixed I/O ports allowed</a:t>
              </a:r>
            </a:p>
            <a:p>
              <a:pPr marL="171450" indent="-171450">
                <a:buFont typeface="Symbol" panose="05050102010706020507" pitchFamily="18" charset="2"/>
                <a:buChar char="®"/>
              </a:pPr>
              <a:r>
                <a:rPr lang="en-US" sz="1200" smtClean="0">
                  <a:latin typeface="Tahoma" panose="020B0604030504040204" pitchFamily="34" charset="0"/>
                  <a:ea typeface="Tahoma" panose="020B0604030504040204" pitchFamily="34" charset="0"/>
                  <a:cs typeface="Tahoma" panose="020B0604030504040204" pitchFamily="34" charset="0"/>
                </a:rPr>
                <a:t> Variable ports allowed</a:t>
              </a:r>
            </a:p>
            <a:p>
              <a:pPr marL="171450" indent="-171450">
                <a:buFont typeface="Symbol" panose="05050102010706020507" pitchFamily="18" charset="2"/>
                <a:buChar char="®"/>
              </a:pPr>
              <a:r>
                <a:rPr lang="en-US" sz="1200" smtClean="0">
                  <a:latin typeface="Tahoma" panose="020B0604030504040204" pitchFamily="34" charset="0"/>
                  <a:ea typeface="Tahoma" panose="020B0604030504040204" pitchFamily="34" charset="0"/>
                  <a:cs typeface="Tahoma" panose="020B0604030504040204" pitchFamily="34" charset="0"/>
                </a:rPr>
                <a:t> Group By allowed </a:t>
              </a:r>
            </a:p>
            <a:p>
              <a:endParaRPr lang="en-US" sz="1200" smtClean="0">
                <a:latin typeface="Tahoma" panose="020B0604030504040204" pitchFamily="34" charset="0"/>
                <a:ea typeface="Tahoma" panose="020B0604030504040204" pitchFamily="34" charset="0"/>
                <a:cs typeface="Tahoma" panose="020B0604030504040204" pitchFamily="34" charset="0"/>
              </a:endParaRPr>
            </a:p>
            <a:p>
              <a:r>
                <a:rPr lang="en-US" sz="1200" smtClean="0">
                  <a:latin typeface="Tahoma" panose="020B0604030504040204" pitchFamily="34" charset="0"/>
                  <a:ea typeface="Tahoma" panose="020B0604030504040204" pitchFamily="34" charset="0"/>
                  <a:cs typeface="Tahoma" panose="020B0604030504040204" pitchFamily="34" charset="0"/>
                </a:rPr>
                <a:t>Create aggregate expressions in </a:t>
              </a:r>
            </a:p>
            <a:p>
              <a:r>
                <a:rPr lang="en-US" sz="1200" smtClean="0">
                  <a:latin typeface="Tahoma" panose="020B0604030504040204" pitchFamily="34" charset="0"/>
                  <a:ea typeface="Tahoma" panose="020B0604030504040204" pitchFamily="34" charset="0"/>
                  <a:cs typeface="Tahoma" panose="020B0604030504040204" pitchFamily="34" charset="0"/>
                </a:rPr>
                <a:t>non-input ports</a:t>
              </a:r>
            </a:p>
            <a:p>
              <a:endParaRPr lang="en-US" sz="1200" smtClean="0">
                <a:latin typeface="Tahoma" panose="020B0604030504040204" pitchFamily="34" charset="0"/>
                <a:ea typeface="Tahoma" panose="020B0604030504040204" pitchFamily="34" charset="0"/>
                <a:cs typeface="Tahoma" panose="020B0604030504040204" pitchFamily="34" charset="0"/>
              </a:endParaRPr>
            </a:p>
            <a:p>
              <a:r>
                <a:rPr lang="en-US" sz="1200" smtClean="0">
                  <a:latin typeface="Tahoma" panose="020B0604030504040204" pitchFamily="34" charset="0"/>
                  <a:ea typeface="Tahoma" panose="020B0604030504040204" pitchFamily="34" charset="0"/>
                  <a:cs typeface="Tahoma" panose="020B0604030504040204" pitchFamily="34" charset="0"/>
                </a:rPr>
                <a:t>Usage - Standard aggregations</a:t>
              </a:r>
              <a:endParaRPr lang="en-US" sz="1200" dirty="0">
                <a:latin typeface="Tahoma" panose="020B0604030504040204" pitchFamily="34" charset="0"/>
                <a:ea typeface="Tahoma" panose="020B0604030504040204" pitchFamily="34" charset="0"/>
                <a:cs typeface="Tahoma" panose="020B0604030504040204" pitchFamily="34" charset="0"/>
              </a:endParaRPr>
            </a:p>
          </p:txBody>
        </p:sp>
      </p:grpSp>
    </p:spTree>
    <p:extLst>
      <p:ext uri="{BB962C8B-B14F-4D97-AF65-F5344CB8AC3E}">
        <p14:creationId xmlns:p14="http://schemas.microsoft.com/office/powerpoint/2010/main" val="3936266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974674" cy="492443"/>
          </a:xfrm>
          <a:prstGeom prst="rect">
            <a:avLst/>
          </a:prstGeom>
          <a:noFill/>
        </p:spPr>
        <p:txBody>
          <a:bodyPr wrap="square" rtlCol="0">
            <a:spAutoFit/>
          </a:bodyPr>
          <a:lstStyle/>
          <a:p>
            <a:pPr defTabSz="685766"/>
            <a:r>
              <a:rPr lang="en-IN" sz="2600" dirty="0" smtClean="0">
                <a:solidFill>
                  <a:srgbClr val="262626"/>
                </a:solidFill>
              </a:rPr>
              <a:t>Informatica – A Product Company</a:t>
            </a:r>
            <a:endParaRPr lang="en-IN" sz="2600" dirty="0">
              <a:solidFill>
                <a:srgbClr val="262626"/>
              </a:solidFill>
            </a:endParaRPr>
          </a:p>
        </p:txBody>
      </p:sp>
      <p:sp>
        <p:nvSpPr>
          <p:cNvPr id="3" name="Rectangle 2"/>
          <p:cNvSpPr/>
          <p:nvPr/>
        </p:nvSpPr>
        <p:spPr>
          <a:xfrm>
            <a:off x="419005" y="810522"/>
            <a:ext cx="8065911" cy="461665"/>
          </a:xfrm>
          <a:prstGeom prst="rect">
            <a:avLst/>
          </a:prstGeom>
        </p:spPr>
        <p:txBody>
          <a:bodyPr wrap="square">
            <a:spAutoFit/>
          </a:bodyPr>
          <a:lstStyle/>
          <a:p>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Informatica Corp. </a:t>
            </a:r>
            <a:r>
              <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rPr>
              <a:t>p</a:t>
            </a:r>
            <a:r>
              <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rovides data integration software and services for various businesses, industries and government organizations including telecommunication, health care, financial and insurance services</a:t>
            </a:r>
          </a:p>
        </p:txBody>
      </p:sp>
      <p:sp>
        <p:nvSpPr>
          <p:cNvPr id="7" name="Rectangle 6"/>
          <p:cNvSpPr/>
          <p:nvPr/>
        </p:nvSpPr>
        <p:spPr>
          <a:xfrm>
            <a:off x="514255" y="1451967"/>
            <a:ext cx="3962495" cy="3785652"/>
          </a:xfrm>
          <a:prstGeom prst="rect">
            <a:avLst/>
          </a:prstGeom>
        </p:spPr>
        <p:txBody>
          <a:bodyPr wrap="square">
            <a:spAutoFit/>
          </a:bodyPr>
          <a:lstStyle/>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Founded </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1993</a:t>
            </a:r>
          </a:p>
          <a:p>
            <a:pPr marL="171450" indent="-171450">
              <a:buFont typeface="Symbol" panose="05050102010706020507" pitchFamily="18" charset="2"/>
              <a:buChar char="®"/>
            </a:pPr>
            <a:endPar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2015 Revenue </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$1.06 </a:t>
            </a:r>
            <a:r>
              <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rPr>
              <a:t>b</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illion</a:t>
            </a:r>
          </a:p>
          <a:p>
            <a:pPr marL="171450" indent="-171450">
              <a:buFont typeface="Symbol" panose="05050102010706020507" pitchFamily="18" charset="2"/>
              <a:buChar char="®"/>
            </a:pPr>
            <a:endPar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7-year Annual CAGR</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30% per year</a:t>
            </a:r>
          </a:p>
          <a:p>
            <a:pPr marL="171450" indent="-171450">
              <a:buFont typeface="Symbol" panose="05050102010706020507" pitchFamily="18" charset="2"/>
              <a:buChar char="®"/>
            </a:pPr>
            <a:endPar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Employees</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 5,500+</a:t>
            </a:r>
          </a:p>
          <a:p>
            <a:pPr marL="171450" indent="-171450">
              <a:buFont typeface="Symbol" panose="05050102010706020507" pitchFamily="18" charset="2"/>
              <a:buChar char="®"/>
            </a:pPr>
            <a:endPar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Partners </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450+</a:t>
            </a:r>
          </a:p>
          <a:p>
            <a:pPr marL="514350" lvl="1" indent="-171450">
              <a:buFont typeface="Tahoma" panose="020B0604030504040204" pitchFamily="34" charset="0"/>
              <a:buChar char="»"/>
            </a:pP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Major SI, ISV, OEM and On-Demand Leaders</a:t>
            </a:r>
          </a:p>
          <a:p>
            <a:pPr marL="171450" indent="-171450">
              <a:buFont typeface="Symbol" panose="05050102010706020507" pitchFamily="18" charset="2"/>
              <a:buChar char="®"/>
            </a:pPr>
            <a:endPar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Customers</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Over 5,000</a:t>
            </a:r>
          </a:p>
          <a:p>
            <a:pPr marL="514350" lvl="1" indent="-171450">
              <a:buFont typeface="Tahoma" panose="020B0604030504040204" pitchFamily="34" charset="0"/>
              <a:buChar char="»"/>
            </a:pP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Customers in 82 countries</a:t>
            </a:r>
          </a:p>
          <a:p>
            <a:pPr marL="514350" lvl="1" indent="-171450">
              <a:buFont typeface="Tahoma" panose="020B0604030504040204" pitchFamily="34" charset="0"/>
              <a:buChar char="»"/>
            </a:pP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Direct Presence in 28 countries</a:t>
            </a:r>
          </a:p>
          <a:p>
            <a:pPr marL="514350" lvl="1" indent="-171450">
              <a:buFont typeface="Tahoma" panose="020B0604030504040204" pitchFamily="34" charset="0"/>
              <a:buChar char="»"/>
            </a:pP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1 in Customer Loyalty Rankings </a:t>
            </a:r>
          </a:p>
          <a:p>
            <a:pPr lvl="1"/>
            <a:r>
              <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rPr>
              <a:t> </a:t>
            </a:r>
            <a:r>
              <a:rPr lang="en-US" sz="1200" dirty="0" smtClean="0">
                <a:solidFill>
                  <a:srgbClr val="262626"/>
                </a:solidFill>
                <a:latin typeface="Tahoma" panose="020B0604030504040204" pitchFamily="34" charset="0"/>
                <a:ea typeface="Tahoma" panose="020B0604030504040204" pitchFamily="34" charset="0"/>
                <a:cs typeface="Tahoma" panose="020B0604030504040204" pitchFamily="34" charset="0"/>
              </a:rPr>
              <a:t>  (7 Years in a Row)</a:t>
            </a:r>
            <a:endParaRPr lang="en-US"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a:solidFill>
                <a:srgbClr val="262626"/>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solidFill>
                <a:srgbClr val="262626"/>
              </a:solidFill>
              <a:latin typeface="Tahoma" panose="020B0604030504040204" pitchFamily="34" charset="0"/>
              <a:ea typeface="Tahoma" panose="020B0604030504040204" pitchFamily="34" charset="0"/>
              <a:cs typeface="Tahoma" panose="020B0604030504040204" pitchFamily="34" charset="0"/>
            </a:endParaRPr>
          </a:p>
        </p:txBody>
      </p:sp>
      <p:pic>
        <p:nvPicPr>
          <p:cNvPr id="4" name="Picture 3"/>
          <p:cNvPicPr>
            <a:picLocks noChangeAspect="1"/>
          </p:cNvPicPr>
          <p:nvPr/>
        </p:nvPicPr>
        <p:blipFill>
          <a:blip r:embed="rId3"/>
          <a:stretch>
            <a:fillRect/>
          </a:stretch>
        </p:blipFill>
        <p:spPr>
          <a:xfrm>
            <a:off x="4419803" y="1459150"/>
            <a:ext cx="4256913" cy="3105453"/>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4224124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4635501" cy="492443"/>
          </a:xfrm>
          <a:prstGeom prst="rect">
            <a:avLst/>
          </a:prstGeom>
          <a:noFill/>
        </p:spPr>
        <p:txBody>
          <a:bodyPr wrap="square" rtlCol="0">
            <a:spAutoFit/>
          </a:bodyPr>
          <a:lstStyle/>
          <a:p>
            <a:pPr defTabSz="685766"/>
            <a:r>
              <a:rPr lang="en-IN" sz="2600" dirty="0" smtClean="0">
                <a:solidFill>
                  <a:srgbClr val="262626"/>
                </a:solidFill>
                <a:latin typeface="+mj-lt"/>
              </a:rPr>
              <a:t>Sorter</a:t>
            </a:r>
            <a:endParaRPr lang="en-IN" sz="2600" dirty="0">
              <a:solidFill>
                <a:srgbClr val="262626"/>
              </a:solidFill>
              <a:latin typeface="+mj-lt"/>
            </a:endParaRPr>
          </a:p>
        </p:txBody>
      </p:sp>
      <p:sp>
        <p:nvSpPr>
          <p:cNvPr id="3" name="Rectangle 2"/>
          <p:cNvSpPr/>
          <p:nvPr/>
        </p:nvSpPr>
        <p:spPr>
          <a:xfrm>
            <a:off x="514256" y="810522"/>
            <a:ext cx="4056645" cy="3785652"/>
          </a:xfrm>
          <a:prstGeom prst="rect">
            <a:avLst/>
          </a:prstGeom>
        </p:spPr>
        <p:txBody>
          <a:bodyPr wrap="square">
            <a:spAutoFit/>
          </a:bodyPr>
          <a:lstStyle/>
          <a:p>
            <a:pPr marL="171450" indent="-171450">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Sorter transformation is an active and connected </a:t>
            </a:r>
            <a:r>
              <a:rPr lang="en-US" sz="1200" dirty="0" smtClean="0">
                <a:latin typeface="Tahoma" panose="020B0604030504040204" pitchFamily="34" charset="0"/>
                <a:ea typeface="Tahoma" panose="020B0604030504040204" pitchFamily="34" charset="0"/>
                <a:cs typeface="Tahoma" panose="020B0604030504040204" pitchFamily="34" charset="0"/>
              </a:rPr>
              <a:t>transformation</a:t>
            </a: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Sorts incoming data based on one or more key values. </a:t>
            </a: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Sort order </a:t>
            </a:r>
            <a:r>
              <a:rPr lang="en-US" sz="1200" dirty="0">
                <a:latin typeface="Tahoma" panose="020B0604030504040204" pitchFamily="34" charset="0"/>
                <a:ea typeface="Tahoma" panose="020B0604030504040204" pitchFamily="34" charset="0"/>
                <a:cs typeface="Tahoma" panose="020B0604030504040204" pitchFamily="34" charset="0"/>
              </a:rPr>
              <a:t>may be ascending, descending, or mixed</a:t>
            </a:r>
            <a:r>
              <a:rPr lang="en-US" sz="1200" dirty="0" smtClean="0">
                <a:latin typeface="Tahoma" panose="020B0604030504040204" pitchFamily="34" charset="0"/>
                <a:ea typeface="Tahoma" panose="020B0604030504040204" pitchFamily="34" charset="0"/>
                <a:cs typeface="Tahoma" panose="020B0604030504040204" pitchFamily="34" charset="0"/>
              </a:rPr>
              <a:t>.</a:t>
            </a: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a:latin typeface="Tahoma" panose="020B0604030504040204" pitchFamily="34" charset="0"/>
                <a:ea typeface="Tahoma" panose="020B0604030504040204" pitchFamily="34" charset="0"/>
                <a:cs typeface="Tahoma" panose="020B0604030504040204" pitchFamily="34" charset="0"/>
              </a:rPr>
              <a:t>The Sorter transformation is often more efficient than a sort performed on a database with an ORDER BY </a:t>
            </a:r>
            <a:r>
              <a:rPr lang="en-US" sz="1200" dirty="0" smtClean="0">
                <a:latin typeface="Tahoma" panose="020B0604030504040204" pitchFamily="34" charset="0"/>
                <a:ea typeface="Tahoma" panose="020B0604030504040204" pitchFamily="34" charset="0"/>
                <a:cs typeface="Tahoma" panose="020B0604030504040204" pitchFamily="34" charset="0"/>
              </a:rPr>
              <a:t>clause</a:t>
            </a: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Can </a:t>
            </a:r>
            <a:r>
              <a:rPr lang="en-US" sz="1200" dirty="0">
                <a:latin typeface="Tahoma" panose="020B0604030504040204" pitchFamily="34" charset="0"/>
                <a:ea typeface="Tahoma" panose="020B0604030504040204" pitchFamily="34" charset="0"/>
                <a:cs typeface="Tahoma" panose="020B0604030504040204" pitchFamily="34" charset="0"/>
              </a:rPr>
              <a:t>sort data from relational or flat file sources. </a:t>
            </a: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The Sorter transformation can be used </a:t>
            </a:r>
            <a:r>
              <a:rPr lang="en-US" sz="1200" dirty="0">
                <a:latin typeface="Tahoma" panose="020B0604030504040204" pitchFamily="34" charset="0"/>
                <a:ea typeface="Tahoma" panose="020B0604030504040204" pitchFamily="34" charset="0"/>
                <a:cs typeface="Tahoma" panose="020B0604030504040204" pitchFamily="34" charset="0"/>
              </a:rPr>
              <a:t>to sort data passing through an Aggregator transformation configured to use sorted input</a:t>
            </a:r>
            <a:r>
              <a:rPr lang="en-US" sz="1200" dirty="0" smtClean="0">
                <a:latin typeface="Tahoma" panose="020B0604030504040204" pitchFamily="34" charset="0"/>
                <a:ea typeface="Tahoma" panose="020B0604030504040204" pitchFamily="34" charset="0"/>
                <a:cs typeface="Tahoma" panose="020B0604030504040204" pitchFamily="34" charset="0"/>
              </a:rPr>
              <a:t>.</a:t>
            </a: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latin typeface="Tahoma" panose="020B0604030504040204" pitchFamily="34" charset="0"/>
                <a:ea typeface="Tahoma" panose="020B0604030504040204" pitchFamily="34" charset="0"/>
                <a:cs typeface="Tahoma" panose="020B0604030504040204" pitchFamily="34" charset="0"/>
              </a:rPr>
              <a:t>Can be configured </a:t>
            </a:r>
            <a:r>
              <a:rPr lang="en-US" sz="1200" dirty="0">
                <a:latin typeface="Tahoma" panose="020B0604030504040204" pitchFamily="34" charset="0"/>
                <a:ea typeface="Tahoma" panose="020B0604030504040204" pitchFamily="34" charset="0"/>
                <a:cs typeface="Tahoma" panose="020B0604030504040204" pitchFamily="34" charset="0"/>
              </a:rPr>
              <a:t>for case-sensitive sorting, and specify whether the output rows should be distinct.</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p:txBody>
      </p:sp>
      <p:pic>
        <p:nvPicPr>
          <p:cNvPr id="12" name="Picture 11"/>
          <p:cNvPicPr>
            <a:picLocks noChangeAspect="1"/>
          </p:cNvPicPr>
          <p:nvPr/>
        </p:nvPicPr>
        <p:blipFill>
          <a:blip r:embed="rId3"/>
          <a:stretch>
            <a:fillRect/>
          </a:stretch>
        </p:blipFill>
        <p:spPr>
          <a:xfrm>
            <a:off x="4570901" y="960742"/>
            <a:ext cx="4291746" cy="3275089"/>
          </a:xfrm>
          <a:prstGeom prst="rect">
            <a:avLst/>
          </a:prstGeom>
        </p:spPr>
      </p:pic>
      <p:sp>
        <p:nvSpPr>
          <p:cNvPr id="13" name="Rectangle 12"/>
          <p:cNvSpPr/>
          <p:nvPr/>
        </p:nvSpPr>
        <p:spPr>
          <a:xfrm>
            <a:off x="6921105" y="683742"/>
            <a:ext cx="929116" cy="276999"/>
          </a:xfrm>
          <a:prstGeom prst="rect">
            <a:avLst/>
          </a:prstGeom>
        </p:spPr>
        <p:txBody>
          <a:bodyPr wrap="square">
            <a:spAutoFit/>
          </a:bodyPr>
          <a:lstStyle/>
          <a:p>
            <a:r>
              <a:rPr lang="en-US" sz="1200" dirty="0" smtClean="0">
                <a:latin typeface="Tahoma" panose="020B0604030504040204" pitchFamily="34" charset="0"/>
                <a:ea typeface="Tahoma" panose="020B0604030504040204" pitchFamily="34" charset="0"/>
                <a:cs typeface="Tahoma" panose="020B0604030504040204" pitchFamily="34" charset="0"/>
              </a:rPr>
              <a:t>Sort Keys</a:t>
            </a:r>
            <a:r>
              <a:rPr lang="en-US" sz="1200" dirty="0">
                <a:latin typeface="Tahoma" panose="020B0604030504040204" pitchFamily="34" charset="0"/>
                <a:ea typeface="Tahoma" panose="020B0604030504040204" pitchFamily="34" charset="0"/>
                <a:cs typeface="Tahoma" panose="020B0604030504040204" pitchFamily="34" charset="0"/>
              </a:rPr>
              <a:t> </a:t>
            </a:r>
            <a:r>
              <a:rPr lang="en-US" sz="1200" dirty="0" smtClean="0">
                <a:latin typeface="Tahoma" panose="020B0604030504040204" pitchFamily="34" charset="0"/>
                <a:ea typeface="Tahoma" panose="020B0604030504040204" pitchFamily="34" charset="0"/>
                <a:cs typeface="Tahoma" panose="020B0604030504040204" pitchFamily="34" charset="0"/>
              </a:rPr>
              <a:t>	</a:t>
            </a:r>
            <a:endParaRPr lang="en-US" sz="1200" dirty="0">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p:nvPr/>
        </p:nvSpPr>
        <p:spPr>
          <a:xfrm>
            <a:off x="7850221" y="683743"/>
            <a:ext cx="895951" cy="276999"/>
          </a:xfrm>
          <a:prstGeom prst="rect">
            <a:avLst/>
          </a:prstGeom>
        </p:spPr>
        <p:txBody>
          <a:bodyPr wrap="none">
            <a:spAutoFit/>
          </a:bodyPr>
          <a:lstStyle/>
          <a:p>
            <a:r>
              <a:rPr lang="en-US" sz="1200" dirty="0">
                <a:latin typeface="Tahoma" panose="020B0604030504040204" pitchFamily="34" charset="0"/>
                <a:ea typeface="Tahoma" panose="020B0604030504040204" pitchFamily="34" charset="0"/>
                <a:cs typeface="Tahoma" panose="020B0604030504040204" pitchFamily="34" charset="0"/>
              </a:rPr>
              <a:t>Sort Order</a:t>
            </a:r>
          </a:p>
        </p:txBody>
      </p:sp>
    </p:spTree>
    <p:extLst>
      <p:ext uri="{BB962C8B-B14F-4D97-AF65-F5344CB8AC3E}">
        <p14:creationId xmlns:p14="http://schemas.microsoft.com/office/powerpoint/2010/main" val="41303741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21487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rotWithShape="1">
          <a:blip r:embed="rId3"/>
          <a:srcRect l="10416" t="22520" r="28776" b="15906"/>
          <a:stretch/>
        </p:blipFill>
        <p:spPr bwMode="auto">
          <a:xfrm>
            <a:off x="0" y="667820"/>
            <a:ext cx="9144000" cy="447568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066345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8837" y="145918"/>
            <a:ext cx="7287838" cy="492443"/>
          </a:xfrm>
          <a:prstGeom prst="rect">
            <a:avLst/>
          </a:prstGeom>
          <a:noFill/>
        </p:spPr>
        <p:txBody>
          <a:bodyPr wrap="square" rtlCol="0">
            <a:spAutoFit/>
          </a:bodyPr>
          <a:lstStyle/>
          <a:p>
            <a:pPr defTabSz="685766"/>
            <a:r>
              <a:rPr lang="en-IN" sz="2600" dirty="0" smtClean="0">
                <a:solidFill>
                  <a:srgbClr val="262626"/>
                </a:solidFill>
                <a:latin typeface="+mj-lt"/>
              </a:rPr>
              <a:t>Informatica Products &amp; Their Functionalities</a:t>
            </a:r>
            <a:endParaRPr lang="en-IN" sz="2600" dirty="0">
              <a:solidFill>
                <a:srgbClr val="262626"/>
              </a:solidFill>
              <a:latin typeface="+mj-lt"/>
            </a:endParaRPr>
          </a:p>
        </p:txBody>
      </p:sp>
      <p:sp>
        <p:nvSpPr>
          <p:cNvPr id="3" name="Rectangle 2"/>
          <p:cNvSpPr/>
          <p:nvPr/>
        </p:nvSpPr>
        <p:spPr>
          <a:xfrm>
            <a:off x="409480" y="810522"/>
            <a:ext cx="8065911" cy="3231654"/>
          </a:xfrm>
          <a:prstGeom prst="rect">
            <a:avLst/>
          </a:prstGeom>
        </p:spPr>
        <p:txBody>
          <a:bodyPr wrap="square">
            <a:spAutoFit/>
          </a:bodyPr>
          <a:lstStyle/>
          <a:p>
            <a:pPr marL="171450" indent="-171450">
              <a:buFont typeface="Symbol" panose="05050102010706020507" pitchFamily="18" charset="2"/>
              <a:buChar cha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There are a wide range of products available under the Informatica product suite that helps satisfy the data integration requirements within the enterprise and beyond</a:t>
            </a:r>
          </a:p>
          <a:p>
            <a:pPr marL="171450" indent="-171450">
              <a:buFont typeface="Symbol" panose="05050102010706020507" pitchFamily="18" charset="2"/>
              <a:buChar char="®"/>
            </a:pPr>
            <a:endPar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Informatica's </a:t>
            </a:r>
            <a:r>
              <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rPr>
              <a:t>product is a portfolio focused on Data Integration: </a:t>
            </a:r>
            <a:endPar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endParaRPr>
          </a:p>
          <a:p>
            <a:pPr marL="514350" lvl="1" indent="-171450">
              <a:buFont typeface="Tahoma" panose="020B0604030504040204" pitchFamily="34" charset="0"/>
              <a:buChar char="»"/>
            </a:pPr>
            <a:r>
              <a:rPr lang="en-IN" sz="1200" dirty="0" smtClean="0">
                <a:latin typeface="Tahoma" panose="020B0604030504040204" pitchFamily="34" charset="0"/>
                <a:ea typeface="Tahoma" panose="020B0604030504040204" pitchFamily="34" charset="0"/>
                <a:cs typeface="Tahoma" panose="020B0604030504040204" pitchFamily="34" charset="0"/>
              </a:rPr>
              <a:t>Data Integration &amp; ETL</a:t>
            </a:r>
            <a:endParaRPr lang="en-IN" sz="1200" dirty="0">
              <a:latin typeface="Tahoma" panose="020B0604030504040204" pitchFamily="34" charset="0"/>
              <a:ea typeface="Tahoma" panose="020B0604030504040204" pitchFamily="34" charset="0"/>
              <a:cs typeface="Tahoma" panose="020B0604030504040204" pitchFamily="34" charset="0"/>
            </a:endParaRPr>
          </a:p>
          <a:p>
            <a:pPr marL="514350" lvl="1" indent="-171450">
              <a:buFont typeface="Tahoma" panose="020B0604030504040204" pitchFamily="34" charset="0"/>
              <a:buChar char="»"/>
            </a:pPr>
            <a:r>
              <a:rPr lang="en-IN" sz="1200" dirty="0" smtClean="0">
                <a:latin typeface="Tahoma" panose="020B0604030504040204" pitchFamily="34" charset="0"/>
                <a:ea typeface="Tahoma" panose="020B0604030504040204" pitchFamily="34" charset="0"/>
                <a:cs typeface="Tahoma" panose="020B0604030504040204" pitchFamily="34" charset="0"/>
              </a:rPr>
              <a:t>Information </a:t>
            </a:r>
            <a:r>
              <a:rPr lang="en-IN" sz="1200" dirty="0">
                <a:latin typeface="Tahoma" panose="020B0604030504040204" pitchFamily="34" charset="0"/>
                <a:ea typeface="Tahoma" panose="020B0604030504040204" pitchFamily="34" charset="0"/>
                <a:cs typeface="Tahoma" panose="020B0604030504040204" pitchFamily="34" charset="0"/>
              </a:rPr>
              <a:t>Lifecycle </a:t>
            </a:r>
            <a:r>
              <a:rPr lang="en-IN" sz="1200" dirty="0" smtClean="0">
                <a:latin typeface="Tahoma" panose="020B0604030504040204" pitchFamily="34" charset="0"/>
                <a:ea typeface="Tahoma" panose="020B0604030504040204" pitchFamily="34" charset="0"/>
                <a:cs typeface="Tahoma" panose="020B0604030504040204" pitchFamily="34" charset="0"/>
              </a:rPr>
              <a:t>Management </a:t>
            </a:r>
          </a:p>
          <a:p>
            <a:pPr marL="514350" lvl="1" indent="-171450">
              <a:buFont typeface="Tahoma" panose="020B0604030504040204" pitchFamily="34" charset="0"/>
              <a:buChar char="»"/>
            </a:pPr>
            <a:r>
              <a:rPr lang="en-IN" sz="1200" dirty="0" smtClean="0">
                <a:latin typeface="Tahoma" panose="020B0604030504040204" pitchFamily="34" charset="0"/>
                <a:ea typeface="Tahoma" panose="020B0604030504040204" pitchFamily="34" charset="0"/>
                <a:cs typeface="Tahoma" panose="020B0604030504040204" pitchFamily="34" charset="0"/>
              </a:rPr>
              <a:t>Complex </a:t>
            </a:r>
            <a:r>
              <a:rPr lang="en-IN" sz="1200" dirty="0">
                <a:latin typeface="Tahoma" panose="020B0604030504040204" pitchFamily="34" charset="0"/>
                <a:ea typeface="Tahoma" panose="020B0604030504040204" pitchFamily="34" charset="0"/>
                <a:cs typeface="Tahoma" panose="020B0604030504040204" pitchFamily="34" charset="0"/>
              </a:rPr>
              <a:t>Event </a:t>
            </a:r>
            <a:r>
              <a:rPr lang="en-IN" sz="1200" dirty="0" smtClean="0">
                <a:latin typeface="Tahoma" panose="020B0604030504040204" pitchFamily="34" charset="0"/>
                <a:ea typeface="Tahoma" panose="020B0604030504040204" pitchFamily="34" charset="0"/>
                <a:cs typeface="Tahoma" panose="020B0604030504040204" pitchFamily="34" charset="0"/>
              </a:rPr>
              <a:t>Processing</a:t>
            </a:r>
          </a:p>
          <a:p>
            <a:pPr marL="514350" lvl="1" indent="-171450">
              <a:buFont typeface="Tahoma" panose="020B0604030504040204" pitchFamily="34" charset="0"/>
              <a:buChar char="»"/>
            </a:pPr>
            <a:r>
              <a:rPr lang="en-IN" sz="1200" dirty="0" smtClean="0">
                <a:latin typeface="Tahoma" panose="020B0604030504040204" pitchFamily="34" charset="0"/>
                <a:ea typeface="Tahoma" panose="020B0604030504040204" pitchFamily="34" charset="0"/>
                <a:cs typeface="Tahoma" panose="020B0604030504040204" pitchFamily="34" charset="0"/>
              </a:rPr>
              <a:t>Data Masking</a:t>
            </a:r>
          </a:p>
          <a:p>
            <a:pPr marL="514350" lvl="1" indent="-171450">
              <a:buFont typeface="Tahoma" panose="020B0604030504040204" pitchFamily="34" charset="0"/>
              <a:buChar char="»"/>
            </a:pPr>
            <a:r>
              <a:rPr lang="en-IN" sz="1200" dirty="0" smtClean="0">
                <a:latin typeface="Tahoma" panose="020B0604030504040204" pitchFamily="34" charset="0"/>
                <a:ea typeface="Tahoma" panose="020B0604030504040204" pitchFamily="34" charset="0"/>
                <a:cs typeface="Tahoma" panose="020B0604030504040204" pitchFamily="34" charset="0"/>
              </a:rPr>
              <a:t>Data Quality</a:t>
            </a:r>
          </a:p>
          <a:p>
            <a:pPr marL="514350" lvl="1" indent="-171450">
              <a:buFont typeface="Tahoma" panose="020B0604030504040204" pitchFamily="34" charset="0"/>
              <a:buChar char="»"/>
            </a:pPr>
            <a:r>
              <a:rPr lang="en-IN" sz="1200" dirty="0" smtClean="0">
                <a:latin typeface="Tahoma" panose="020B0604030504040204" pitchFamily="34" charset="0"/>
                <a:ea typeface="Tahoma" panose="020B0604030504040204" pitchFamily="34" charset="0"/>
                <a:cs typeface="Tahoma" panose="020B0604030504040204" pitchFamily="34" charset="0"/>
              </a:rPr>
              <a:t>Data Replication </a:t>
            </a:r>
          </a:p>
          <a:p>
            <a:pPr marL="514350" lvl="1" indent="-171450">
              <a:buFont typeface="Tahoma" panose="020B0604030504040204" pitchFamily="34" charset="0"/>
              <a:buChar char="»"/>
            </a:pPr>
            <a:r>
              <a:rPr lang="en-IN" sz="1200" dirty="0" smtClean="0">
                <a:latin typeface="Tahoma" panose="020B0604030504040204" pitchFamily="34" charset="0"/>
                <a:ea typeface="Tahoma" panose="020B0604030504040204" pitchFamily="34" charset="0"/>
                <a:cs typeface="Tahoma" panose="020B0604030504040204" pitchFamily="34" charset="0"/>
              </a:rPr>
              <a:t>Data Virtualization </a:t>
            </a:r>
          </a:p>
          <a:p>
            <a:pPr marL="514350" lvl="1" indent="-171450">
              <a:buFont typeface="Tahoma" panose="020B0604030504040204" pitchFamily="34" charset="0"/>
              <a:buChar char="»"/>
            </a:pPr>
            <a:r>
              <a:rPr lang="en-IN" sz="1200" dirty="0" smtClean="0">
                <a:latin typeface="Tahoma" panose="020B0604030504040204" pitchFamily="34" charset="0"/>
                <a:ea typeface="Tahoma" panose="020B0604030504040204" pitchFamily="34" charset="0"/>
                <a:cs typeface="Tahoma" panose="020B0604030504040204" pitchFamily="34" charset="0"/>
              </a:rPr>
              <a:t>Master </a:t>
            </a:r>
            <a:r>
              <a:rPr lang="en-IN" sz="1200" dirty="0">
                <a:latin typeface="Tahoma" panose="020B0604030504040204" pitchFamily="34" charset="0"/>
                <a:ea typeface="Tahoma" panose="020B0604030504040204" pitchFamily="34" charset="0"/>
                <a:cs typeface="Tahoma" panose="020B0604030504040204" pitchFamily="34" charset="0"/>
              </a:rPr>
              <a:t>Data </a:t>
            </a:r>
            <a:r>
              <a:rPr lang="en-IN" sz="1200" dirty="0" smtClean="0">
                <a:latin typeface="Tahoma" panose="020B0604030504040204" pitchFamily="34" charset="0"/>
                <a:ea typeface="Tahoma" panose="020B0604030504040204" pitchFamily="34" charset="0"/>
                <a:cs typeface="Tahoma" panose="020B0604030504040204" pitchFamily="34" charset="0"/>
              </a:rPr>
              <a:t>Management</a:t>
            </a:r>
          </a:p>
          <a:p>
            <a:pPr marL="514350" lvl="1" indent="-171450">
              <a:buFont typeface="Tahoma" panose="020B0604030504040204" pitchFamily="34" charset="0"/>
              <a:buChar char="»"/>
            </a:pPr>
            <a:r>
              <a:rPr lang="en-IN" sz="1200" dirty="0" smtClean="0">
                <a:latin typeface="Tahoma" panose="020B0604030504040204" pitchFamily="34" charset="0"/>
                <a:ea typeface="Tahoma" panose="020B0604030504040204" pitchFamily="34" charset="0"/>
                <a:cs typeface="Tahoma" panose="020B0604030504040204" pitchFamily="34" charset="0"/>
              </a:rPr>
              <a:t>Ultra Messaging</a:t>
            </a:r>
          </a:p>
          <a:p>
            <a:pPr marL="514350" lvl="1" indent="-171450">
              <a:buFont typeface="Symbol" panose="05050102010706020507" pitchFamily="18" charset="2"/>
              <a:buChar char="®"/>
            </a:pPr>
            <a:endParaRPr lang="en-IN" sz="1200" dirty="0" smtClean="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Currently </a:t>
            </a:r>
            <a:r>
              <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rPr>
              <a:t>at version </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9.6, these </a:t>
            </a:r>
            <a:r>
              <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rPr>
              <a:t>components form a toolset for establishing and maintaining enterprise-wide data </a:t>
            </a: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warehouses</a:t>
            </a:r>
          </a:p>
        </p:txBody>
      </p:sp>
    </p:spTree>
    <p:extLst>
      <p:ext uri="{BB962C8B-B14F-4D97-AF65-F5344CB8AC3E}">
        <p14:creationId xmlns:p14="http://schemas.microsoft.com/office/powerpoint/2010/main" val="20316672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325753" y="867500"/>
            <a:ext cx="6492494" cy="3846651"/>
          </a:xfrm>
          <a:prstGeom prst="rect">
            <a:avLst/>
          </a:prstGeom>
          <a:effectLst>
            <a:outerShdw blurRad="63500" sx="102000" sy="102000" algn="ctr" rotWithShape="0">
              <a:prstClr val="black">
                <a:alpha val="40000"/>
              </a:prstClr>
            </a:outerShdw>
          </a:effectLst>
        </p:spPr>
      </p:pic>
      <p:sp>
        <p:nvSpPr>
          <p:cNvPr id="5" name="TextBox 4"/>
          <p:cNvSpPr txBox="1"/>
          <p:nvPr/>
        </p:nvSpPr>
        <p:spPr>
          <a:xfrm>
            <a:off x="398837" y="145918"/>
            <a:ext cx="7287838" cy="492443"/>
          </a:xfrm>
          <a:prstGeom prst="rect">
            <a:avLst/>
          </a:prstGeom>
          <a:noFill/>
        </p:spPr>
        <p:txBody>
          <a:bodyPr wrap="square" rtlCol="0">
            <a:spAutoFit/>
          </a:bodyPr>
          <a:lstStyle/>
          <a:p>
            <a:pPr defTabSz="685766"/>
            <a:r>
              <a:rPr lang="en-IN" sz="2600" dirty="0" smtClean="0">
                <a:solidFill>
                  <a:srgbClr val="262626"/>
                </a:solidFill>
              </a:rPr>
              <a:t>Informatica Products &amp; Their Functionalities (Contd.)</a:t>
            </a:r>
            <a:endParaRPr lang="en-IN" sz="2600" dirty="0">
              <a:solidFill>
                <a:srgbClr val="262626"/>
              </a:solidFill>
            </a:endParaRPr>
          </a:p>
        </p:txBody>
      </p:sp>
    </p:spTree>
    <p:extLst>
      <p:ext uri="{BB962C8B-B14F-4D97-AF65-F5344CB8AC3E}">
        <p14:creationId xmlns:p14="http://schemas.microsoft.com/office/powerpoint/2010/main" val="4163731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5428" t="3363" r="6281" b="-901"/>
          <a:stretch/>
        </p:blipFill>
        <p:spPr>
          <a:xfrm>
            <a:off x="1773428" y="904874"/>
            <a:ext cx="5322697" cy="3828255"/>
          </a:xfrm>
          <a:prstGeom prst="rect">
            <a:avLst/>
          </a:prstGeom>
          <a:effectLst>
            <a:outerShdw blurRad="63500" sx="102000" sy="102000" algn="ctr" rotWithShape="0">
              <a:prstClr val="black">
                <a:alpha val="40000"/>
              </a:prstClr>
            </a:outerShdw>
          </a:effectLst>
        </p:spPr>
      </p:pic>
      <p:sp>
        <p:nvSpPr>
          <p:cNvPr id="7" name="TextBox 6"/>
          <p:cNvSpPr txBox="1"/>
          <p:nvPr/>
        </p:nvSpPr>
        <p:spPr>
          <a:xfrm>
            <a:off x="398837" y="145918"/>
            <a:ext cx="7287838" cy="492443"/>
          </a:xfrm>
          <a:prstGeom prst="rect">
            <a:avLst/>
          </a:prstGeom>
          <a:noFill/>
        </p:spPr>
        <p:txBody>
          <a:bodyPr wrap="square" rtlCol="0">
            <a:spAutoFit/>
          </a:bodyPr>
          <a:lstStyle/>
          <a:p>
            <a:pPr defTabSz="685766"/>
            <a:r>
              <a:rPr lang="en-IN" sz="2600" dirty="0" smtClean="0">
                <a:solidFill>
                  <a:srgbClr val="262626"/>
                </a:solidFill>
              </a:rPr>
              <a:t>Informatica Products &amp; Their Functionalities </a:t>
            </a:r>
            <a:r>
              <a:rPr lang="en-IN" sz="2600" dirty="0">
                <a:solidFill>
                  <a:srgbClr val="262626"/>
                </a:solidFill>
              </a:rPr>
              <a:t>(Contd.)</a:t>
            </a:r>
          </a:p>
        </p:txBody>
      </p:sp>
    </p:spTree>
    <p:extLst>
      <p:ext uri="{BB962C8B-B14F-4D97-AF65-F5344CB8AC3E}">
        <p14:creationId xmlns:p14="http://schemas.microsoft.com/office/powerpoint/2010/main" val="1164593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09480" y="810522"/>
            <a:ext cx="8065911" cy="3754874"/>
          </a:xfrm>
          <a:prstGeom prst="rect">
            <a:avLst/>
          </a:prstGeom>
        </p:spPr>
        <p:txBody>
          <a:bodyPr wrap="square">
            <a:spAutoFit/>
          </a:bodyPr>
          <a:lstStyle/>
          <a:p>
            <a:pPr marL="171450" indent="-171450" algn="just">
              <a:buFont typeface="Symbol" panose="05050102010706020507" pitchFamily="18" charset="2"/>
              <a:buChar char="®"/>
            </a:pPr>
            <a:r>
              <a:rPr lang="en-IN" sz="1400" dirty="0" smtClean="0">
                <a:solidFill>
                  <a:srgbClr val="0070C0"/>
                </a:solidFill>
                <a:latin typeface="Tahoma" panose="020B0604030504040204" pitchFamily="34" charset="0"/>
                <a:ea typeface="Tahoma" panose="020B0604030504040204" pitchFamily="34" charset="0"/>
                <a:cs typeface="Tahoma" panose="020B0604030504040204" pitchFamily="34" charset="0"/>
              </a:rPr>
              <a:t> PowerCenter - </a:t>
            </a:r>
            <a:r>
              <a:rPr lang="en-US" sz="1400" dirty="0" smtClean="0">
                <a:latin typeface="Tahoma" panose="020B0604030504040204" pitchFamily="34" charset="0"/>
                <a:ea typeface="Tahoma" panose="020B0604030504040204" pitchFamily="34" charset="0"/>
                <a:cs typeface="Tahoma" panose="020B0604030504040204" pitchFamily="34" charset="0"/>
              </a:rPr>
              <a:t>Fully </a:t>
            </a:r>
            <a:r>
              <a:rPr lang="en-US" sz="1400" dirty="0">
                <a:latin typeface="Tahoma" panose="020B0604030504040204" pitchFamily="34" charset="0"/>
                <a:ea typeface="Tahoma" panose="020B0604030504040204" pitchFamily="34" charset="0"/>
                <a:cs typeface="Tahoma" panose="020B0604030504040204" pitchFamily="34" charset="0"/>
              </a:rPr>
              <a:t>integrated end-to-end data integration platform, Informatica PowerCenter Enterprise </a:t>
            </a:r>
            <a:r>
              <a:rPr lang="en-US" sz="1400" dirty="0" smtClean="0">
                <a:latin typeface="Tahoma" panose="020B0604030504040204" pitchFamily="34" charset="0"/>
                <a:ea typeface="Tahoma" panose="020B0604030504040204" pitchFamily="34" charset="0"/>
                <a:cs typeface="Tahoma" panose="020B0604030504040204" pitchFamily="34" charset="0"/>
              </a:rPr>
              <a:t>converts </a:t>
            </a:r>
            <a:r>
              <a:rPr lang="en-US" sz="1400" dirty="0">
                <a:latin typeface="Tahoma" panose="020B0604030504040204" pitchFamily="34" charset="0"/>
                <a:ea typeface="Tahoma" panose="020B0604030504040204" pitchFamily="34" charset="0"/>
                <a:cs typeface="Tahoma" panose="020B0604030504040204" pitchFamily="34" charset="0"/>
              </a:rPr>
              <a:t>raw data into information to drive analysis, daily operations, and data governance </a:t>
            </a:r>
            <a:r>
              <a:rPr lang="en-US" sz="1400" dirty="0" smtClean="0">
                <a:latin typeface="Tahoma" panose="020B0604030504040204" pitchFamily="34" charset="0"/>
                <a:ea typeface="Tahoma" panose="020B0604030504040204" pitchFamily="34" charset="0"/>
                <a:cs typeface="Tahoma" panose="020B0604030504040204" pitchFamily="34" charset="0"/>
              </a:rPr>
              <a:t>initiatives</a:t>
            </a:r>
          </a:p>
          <a:p>
            <a:pPr marL="514350" lvl="1" indent="-171450" algn="just">
              <a:buFont typeface="Symbol" panose="05050102010706020507" pitchFamily="18" charset="2"/>
              <a:buChar char="®"/>
            </a:pPr>
            <a:endParaRPr lang="en-US" sz="1400" dirty="0" smtClean="0">
              <a:latin typeface="Tahoma" panose="020B0604030504040204" pitchFamily="34" charset="0"/>
              <a:ea typeface="Tahoma" panose="020B0604030504040204" pitchFamily="34" charset="0"/>
              <a:cs typeface="Tahoma" panose="020B0604030504040204" pitchFamily="34" charset="0"/>
            </a:endParaRPr>
          </a:p>
          <a:p>
            <a:pPr marL="171450" indent="-171450" algn="just">
              <a:buFont typeface="Symbol" panose="05050102010706020507" pitchFamily="18" charset="2"/>
              <a:buChar char="®"/>
            </a:pPr>
            <a:r>
              <a:rPr lang="en-IN" sz="1400" dirty="0" smtClean="0">
                <a:solidFill>
                  <a:srgbClr val="0070C0"/>
                </a:solidFill>
                <a:latin typeface="Tahoma" panose="020B0604030504040204" pitchFamily="34" charset="0"/>
                <a:ea typeface="Tahoma" panose="020B0604030504040204" pitchFamily="34" charset="0"/>
                <a:cs typeface="Tahoma" panose="020B0604030504040204" pitchFamily="34" charset="0"/>
              </a:rPr>
              <a:t> Information Lifecycle Management - </a:t>
            </a:r>
            <a:r>
              <a:rPr lang="en-US" sz="1400" dirty="0" smtClean="0">
                <a:latin typeface="Tahoma" panose="020B0604030504040204" pitchFamily="34" charset="0"/>
                <a:ea typeface="Tahoma" panose="020B0604030504040204" pitchFamily="34" charset="0"/>
                <a:cs typeface="Tahoma" panose="020B0604030504040204" pitchFamily="34" charset="0"/>
              </a:rPr>
              <a:t>Informatica’s Information </a:t>
            </a:r>
            <a:r>
              <a:rPr lang="en-US" sz="1400" dirty="0">
                <a:latin typeface="Tahoma" panose="020B0604030504040204" pitchFamily="34" charset="0"/>
                <a:ea typeface="Tahoma" panose="020B0604030504040204" pitchFamily="34" charset="0"/>
                <a:cs typeface="Tahoma" panose="020B0604030504040204" pitchFamily="34" charset="0"/>
              </a:rPr>
              <a:t>Lifecycle Management software empowers your IT </a:t>
            </a:r>
            <a:r>
              <a:rPr lang="en-US" sz="1400" dirty="0" smtClean="0">
                <a:latin typeface="Tahoma" panose="020B0604030504040204" pitchFamily="34" charset="0"/>
                <a:ea typeface="Tahoma" panose="020B0604030504040204" pitchFamily="34" charset="0"/>
                <a:cs typeface="Tahoma" panose="020B0604030504040204" pitchFamily="34" charset="0"/>
              </a:rPr>
              <a:t>organizations </a:t>
            </a:r>
            <a:r>
              <a:rPr lang="en-US" sz="1400" dirty="0">
                <a:latin typeface="Tahoma" panose="020B0604030504040204" pitchFamily="34" charset="0"/>
                <a:ea typeface="Tahoma" panose="020B0604030504040204" pitchFamily="34" charset="0"/>
                <a:cs typeface="Tahoma" panose="020B0604030504040204" pitchFamily="34" charset="0"/>
              </a:rPr>
              <a:t>to cost-effectively handle data growth, safely retire legacy systems and applications, optimize test data </a:t>
            </a:r>
            <a:r>
              <a:rPr lang="en-US" sz="1400" dirty="0" smtClean="0">
                <a:latin typeface="Tahoma" panose="020B0604030504040204" pitchFamily="34" charset="0"/>
                <a:ea typeface="Tahoma" panose="020B0604030504040204" pitchFamily="34" charset="0"/>
                <a:cs typeface="Tahoma" panose="020B0604030504040204" pitchFamily="34" charset="0"/>
              </a:rPr>
              <a:t>management and </a:t>
            </a:r>
            <a:r>
              <a:rPr lang="en-US" sz="1400" dirty="0">
                <a:latin typeface="Tahoma" panose="020B0604030504040204" pitchFamily="34" charset="0"/>
                <a:ea typeface="Tahoma" panose="020B0604030504040204" pitchFamily="34" charset="0"/>
                <a:cs typeface="Tahoma" panose="020B0604030504040204" pitchFamily="34" charset="0"/>
              </a:rPr>
              <a:t>protect sensitive </a:t>
            </a:r>
            <a:r>
              <a:rPr lang="en-US" sz="1400" dirty="0" smtClean="0">
                <a:latin typeface="Tahoma" panose="020B0604030504040204" pitchFamily="34" charset="0"/>
                <a:ea typeface="Tahoma" panose="020B0604030504040204" pitchFamily="34" charset="0"/>
                <a:cs typeface="Tahoma" panose="020B0604030504040204" pitchFamily="34" charset="0"/>
              </a:rPr>
              <a:t>data</a:t>
            </a:r>
          </a:p>
          <a:p>
            <a:pPr marL="514350" lvl="1" indent="-171450" algn="just">
              <a:buFont typeface="Symbol" panose="05050102010706020507" pitchFamily="18" charset="2"/>
              <a:buChar char="®"/>
            </a:pPr>
            <a:endParaRPr lang="en-US" sz="1400" dirty="0">
              <a:latin typeface="Tahoma" panose="020B0604030504040204" pitchFamily="34" charset="0"/>
              <a:ea typeface="Tahoma" panose="020B0604030504040204" pitchFamily="34" charset="0"/>
              <a:cs typeface="Tahoma" panose="020B0604030504040204" pitchFamily="34" charset="0"/>
            </a:endParaRPr>
          </a:p>
          <a:p>
            <a:pPr marL="171450" indent="-171450" algn="just">
              <a:buFont typeface="Symbol" panose="05050102010706020507" pitchFamily="18" charset="2"/>
              <a:buChar char="®"/>
            </a:pPr>
            <a:r>
              <a:rPr lang="en-US" sz="1400" dirty="0" smtClean="0">
                <a:solidFill>
                  <a:srgbClr val="0070C0"/>
                </a:solidFill>
                <a:latin typeface="Tahoma" panose="020B0604030504040204" pitchFamily="34" charset="0"/>
                <a:ea typeface="Tahoma" panose="020B0604030504040204" pitchFamily="34" charset="0"/>
                <a:cs typeface="Tahoma" panose="020B0604030504040204" pitchFamily="34" charset="0"/>
              </a:rPr>
              <a:t> Complex </a:t>
            </a:r>
            <a:r>
              <a:rPr lang="en-US" sz="1400" dirty="0">
                <a:solidFill>
                  <a:srgbClr val="0070C0"/>
                </a:solidFill>
                <a:latin typeface="Tahoma" panose="020B0604030504040204" pitchFamily="34" charset="0"/>
                <a:ea typeface="Tahoma" panose="020B0604030504040204" pitchFamily="34" charset="0"/>
                <a:cs typeface="Tahoma" panose="020B0604030504040204" pitchFamily="34" charset="0"/>
              </a:rPr>
              <a:t>Event </a:t>
            </a:r>
            <a:r>
              <a:rPr lang="en-US" sz="1400" dirty="0" smtClean="0">
                <a:solidFill>
                  <a:srgbClr val="0070C0"/>
                </a:solidFill>
                <a:latin typeface="Tahoma" panose="020B0604030504040204" pitchFamily="34" charset="0"/>
                <a:ea typeface="Tahoma" panose="020B0604030504040204" pitchFamily="34" charset="0"/>
                <a:cs typeface="Tahoma" panose="020B0604030504040204" pitchFamily="34" charset="0"/>
              </a:rPr>
              <a:t>Processing - </a:t>
            </a:r>
            <a:r>
              <a:rPr lang="en-US" sz="1400" dirty="0" smtClean="0">
                <a:latin typeface="Tahoma" panose="020B0604030504040204" pitchFamily="34" charset="0"/>
                <a:ea typeface="Tahoma" panose="020B0604030504040204" pitchFamily="34" charset="0"/>
                <a:cs typeface="Tahoma" panose="020B0604030504040204" pitchFamily="34" charset="0"/>
              </a:rPr>
              <a:t>Informatica </a:t>
            </a:r>
            <a:r>
              <a:rPr lang="en-US" sz="1400" dirty="0">
                <a:latin typeface="Tahoma" panose="020B0604030504040204" pitchFamily="34" charset="0"/>
                <a:ea typeface="Tahoma" panose="020B0604030504040204" pitchFamily="34" charset="0"/>
                <a:cs typeface="Tahoma" panose="020B0604030504040204" pitchFamily="34" charset="0"/>
              </a:rPr>
              <a:t>RulePoint </a:t>
            </a:r>
            <a:r>
              <a:rPr lang="en-US" sz="1400" dirty="0" smtClean="0">
                <a:latin typeface="Tahoma" panose="020B0604030504040204" pitchFamily="34" charset="0"/>
                <a:ea typeface="Tahoma" panose="020B0604030504040204" pitchFamily="34" charset="0"/>
                <a:cs typeface="Tahoma" panose="020B0604030504040204" pitchFamily="34" charset="0"/>
              </a:rPr>
              <a:t>is a </a:t>
            </a:r>
            <a:r>
              <a:rPr lang="en-US" sz="1400" dirty="0">
                <a:latin typeface="Tahoma" panose="020B0604030504040204" pitchFamily="34" charset="0"/>
                <a:ea typeface="Tahoma" panose="020B0604030504040204" pitchFamily="34" charset="0"/>
                <a:cs typeface="Tahoma" panose="020B0604030504040204" pitchFamily="34" charset="0"/>
              </a:rPr>
              <a:t>complex event processing software that </a:t>
            </a:r>
            <a:r>
              <a:rPr lang="en-US" sz="1400" dirty="0" smtClean="0">
                <a:latin typeface="Tahoma" panose="020B0604030504040204" pitchFamily="34" charset="0"/>
                <a:ea typeface="Tahoma" panose="020B0604030504040204" pitchFamily="34" charset="0"/>
                <a:cs typeface="Tahoma" panose="020B0604030504040204" pitchFamily="34" charset="0"/>
              </a:rPr>
              <a:t>delivers </a:t>
            </a:r>
            <a:r>
              <a:rPr lang="en-US" sz="1400" dirty="0">
                <a:latin typeface="Tahoma" panose="020B0604030504040204" pitchFamily="34" charset="0"/>
                <a:ea typeface="Tahoma" panose="020B0604030504040204" pitchFamily="34" charset="0"/>
                <a:cs typeface="Tahoma" panose="020B0604030504040204" pitchFamily="34" charset="0"/>
              </a:rPr>
              <a:t>robust and effective complex event processing with real-time alerts and insight into pertinent information to operate </a:t>
            </a:r>
            <a:r>
              <a:rPr lang="en-US" sz="1400" dirty="0" smtClean="0">
                <a:latin typeface="Tahoma" panose="020B0604030504040204" pitchFamily="34" charset="0"/>
                <a:ea typeface="Tahoma" panose="020B0604030504040204" pitchFamily="34" charset="0"/>
                <a:cs typeface="Tahoma" panose="020B0604030504040204" pitchFamily="34" charset="0"/>
              </a:rPr>
              <a:t>in a smarter</a:t>
            </a:r>
            <a:r>
              <a:rPr lang="en-US" sz="1400" dirty="0">
                <a:latin typeface="Tahoma" panose="020B0604030504040204" pitchFamily="34" charset="0"/>
                <a:ea typeface="Tahoma" panose="020B0604030504040204" pitchFamily="34" charset="0"/>
                <a:cs typeface="Tahoma" panose="020B0604030504040204" pitchFamily="34" charset="0"/>
              </a:rPr>
              <a:t>, </a:t>
            </a:r>
            <a:r>
              <a:rPr lang="en-US" sz="1400" dirty="0" smtClean="0">
                <a:latin typeface="Tahoma" panose="020B0604030504040204" pitchFamily="34" charset="0"/>
                <a:ea typeface="Tahoma" panose="020B0604030504040204" pitchFamily="34" charset="0"/>
                <a:cs typeface="Tahoma" panose="020B0604030504040204" pitchFamily="34" charset="0"/>
              </a:rPr>
              <a:t>faster, efficient and competitive way</a:t>
            </a:r>
          </a:p>
          <a:p>
            <a:pPr marL="514350" lvl="1" indent="-171450" algn="just">
              <a:buFont typeface="Symbol" panose="05050102010706020507" pitchFamily="18" charset="2"/>
              <a:buChar char="®"/>
            </a:pPr>
            <a:endParaRPr lang="en-US" sz="1400" dirty="0">
              <a:latin typeface="Tahoma" panose="020B0604030504040204" pitchFamily="34" charset="0"/>
              <a:ea typeface="Tahoma" panose="020B0604030504040204" pitchFamily="34" charset="0"/>
              <a:cs typeface="Tahoma" panose="020B0604030504040204" pitchFamily="34" charset="0"/>
            </a:endParaRPr>
          </a:p>
          <a:p>
            <a:pPr marL="171450" indent="-171450" algn="just">
              <a:buFont typeface="Symbol" panose="05050102010706020507" pitchFamily="18" charset="2"/>
              <a:buChar char="®"/>
            </a:pPr>
            <a:r>
              <a:rPr lang="en-US" sz="1400" dirty="0" smtClean="0">
                <a:solidFill>
                  <a:srgbClr val="0070C0"/>
                </a:solidFill>
                <a:latin typeface="Tahoma" panose="020B0604030504040204" pitchFamily="34" charset="0"/>
                <a:ea typeface="Tahoma" panose="020B0604030504040204" pitchFamily="34" charset="0"/>
                <a:cs typeface="Tahoma" panose="020B0604030504040204" pitchFamily="34" charset="0"/>
              </a:rPr>
              <a:t> Data Masking - </a:t>
            </a:r>
            <a:r>
              <a:rPr lang="en-US" sz="1400" dirty="0" smtClean="0">
                <a:latin typeface="Tahoma" panose="020B0604030504040204" pitchFamily="34" charset="0"/>
                <a:ea typeface="Tahoma" panose="020B0604030504040204" pitchFamily="34" charset="0"/>
                <a:cs typeface="Tahoma" panose="020B0604030504040204" pitchFamily="34" charset="0"/>
              </a:rPr>
              <a:t>Informatica </a:t>
            </a:r>
            <a:r>
              <a:rPr lang="en-US" sz="1400" dirty="0">
                <a:latin typeface="Tahoma" panose="020B0604030504040204" pitchFamily="34" charset="0"/>
                <a:ea typeface="Tahoma" panose="020B0604030504040204" pitchFamily="34" charset="0"/>
                <a:cs typeface="Tahoma" panose="020B0604030504040204" pitchFamily="34" charset="0"/>
              </a:rPr>
              <a:t>Data Masking products </a:t>
            </a:r>
            <a:r>
              <a:rPr lang="en-US" sz="1400" dirty="0" smtClean="0">
                <a:latin typeface="Tahoma" panose="020B0604030504040204" pitchFamily="34" charset="0"/>
                <a:ea typeface="Tahoma" panose="020B0604030504040204" pitchFamily="34" charset="0"/>
                <a:cs typeface="Tahoma" panose="020B0604030504040204" pitchFamily="34" charset="0"/>
              </a:rPr>
              <a:t>dynamically </a:t>
            </a:r>
            <a:r>
              <a:rPr lang="en-US" sz="1400" dirty="0">
                <a:latin typeface="Tahoma" panose="020B0604030504040204" pitchFamily="34" charset="0"/>
                <a:ea typeface="Tahoma" panose="020B0604030504040204" pitchFamily="34" charset="0"/>
                <a:cs typeface="Tahoma" panose="020B0604030504040204" pitchFamily="34" charset="0"/>
              </a:rPr>
              <a:t>mask sensitive production data from unauthorized </a:t>
            </a:r>
            <a:r>
              <a:rPr lang="en-US" sz="1400" dirty="0" smtClean="0">
                <a:latin typeface="Tahoma" panose="020B0604030504040204" pitchFamily="34" charset="0"/>
                <a:ea typeface="Tahoma" panose="020B0604030504040204" pitchFamily="34" charset="0"/>
                <a:cs typeface="Tahoma" panose="020B0604030504040204" pitchFamily="34" charset="0"/>
              </a:rPr>
              <a:t>access, permanently </a:t>
            </a:r>
            <a:r>
              <a:rPr lang="en-US" sz="1400" dirty="0">
                <a:latin typeface="Tahoma" panose="020B0604030504040204" pitchFamily="34" charset="0"/>
                <a:ea typeface="Tahoma" panose="020B0604030504040204" pitchFamily="34" charset="0"/>
                <a:cs typeface="Tahoma" panose="020B0604030504040204" pitchFamily="34" charset="0"/>
              </a:rPr>
              <a:t>and irreversibly mask nonproduction </a:t>
            </a:r>
            <a:r>
              <a:rPr lang="en-US" sz="1400" dirty="0" smtClean="0">
                <a:latin typeface="Tahoma" panose="020B0604030504040204" pitchFamily="34" charset="0"/>
                <a:ea typeface="Tahoma" panose="020B0604030504040204" pitchFamily="34" charset="0"/>
                <a:cs typeface="Tahoma" panose="020B0604030504040204" pitchFamily="34" charset="0"/>
              </a:rPr>
              <a:t>data thereby helping IT organizations to </a:t>
            </a:r>
            <a:r>
              <a:rPr lang="en-US" sz="1400" dirty="0">
                <a:latin typeface="Tahoma" panose="020B0604030504040204" pitchFamily="34" charset="0"/>
                <a:ea typeface="Tahoma" panose="020B0604030504040204" pitchFamily="34" charset="0"/>
                <a:cs typeface="Tahoma" panose="020B0604030504040204" pitchFamily="34" charset="0"/>
              </a:rPr>
              <a:t>comply with data privacy </a:t>
            </a:r>
            <a:r>
              <a:rPr lang="en-US" sz="1400" dirty="0" smtClean="0">
                <a:latin typeface="Tahoma" panose="020B0604030504040204" pitchFamily="34" charset="0"/>
                <a:ea typeface="Tahoma" panose="020B0604030504040204" pitchFamily="34" charset="0"/>
                <a:cs typeface="Tahoma" panose="020B0604030504040204" pitchFamily="34" charset="0"/>
              </a:rPr>
              <a:t>regulations, organization-wide </a:t>
            </a:r>
            <a:r>
              <a:rPr lang="en-US" sz="1400" dirty="0">
                <a:latin typeface="Tahoma" panose="020B0604030504040204" pitchFamily="34" charset="0"/>
                <a:ea typeface="Tahoma" panose="020B0604030504040204" pitchFamily="34" charset="0"/>
                <a:cs typeface="Tahoma" panose="020B0604030504040204" pitchFamily="34" charset="0"/>
              </a:rPr>
              <a:t>data privacy mandates </a:t>
            </a:r>
            <a:r>
              <a:rPr lang="en-US" sz="1400" dirty="0" smtClean="0">
                <a:latin typeface="Tahoma" panose="020B0604030504040204" pitchFamily="34" charset="0"/>
                <a:ea typeface="Tahoma" panose="020B0604030504040204" pitchFamily="34" charset="0"/>
                <a:cs typeface="Tahoma" panose="020B0604030504040204" pitchFamily="34" charset="0"/>
              </a:rPr>
              <a:t>and reduce </a:t>
            </a:r>
            <a:r>
              <a:rPr lang="en-US" sz="1400" dirty="0">
                <a:latin typeface="Tahoma" panose="020B0604030504040204" pitchFamily="34" charset="0"/>
                <a:ea typeface="Tahoma" panose="020B0604030504040204" pitchFamily="34" charset="0"/>
                <a:cs typeface="Tahoma" panose="020B0604030504040204" pitchFamily="34" charset="0"/>
              </a:rPr>
              <a:t>the risk of a data </a:t>
            </a:r>
            <a:r>
              <a:rPr lang="en-US" sz="1400" dirty="0" smtClean="0">
                <a:latin typeface="Tahoma" panose="020B0604030504040204" pitchFamily="34" charset="0"/>
                <a:ea typeface="Tahoma" panose="020B0604030504040204" pitchFamily="34" charset="0"/>
                <a:cs typeface="Tahoma" panose="020B0604030504040204" pitchFamily="34" charset="0"/>
              </a:rPr>
              <a:t>breach</a:t>
            </a:r>
          </a:p>
          <a:p>
            <a:pPr marL="514350" lvl="1" indent="-171450" algn="just">
              <a:buFont typeface="Symbol" panose="05050102010706020507" pitchFamily="18" charset="2"/>
              <a:buChar char="®"/>
            </a:pPr>
            <a:endParaRPr lang="en-IN" sz="1400" dirty="0" smtClean="0">
              <a:latin typeface="Tahoma" panose="020B0604030504040204" pitchFamily="34" charset="0"/>
              <a:ea typeface="Tahoma" panose="020B0604030504040204" pitchFamily="34" charset="0"/>
              <a:cs typeface="Tahoma" panose="020B0604030504040204" pitchFamily="34" charset="0"/>
            </a:endParaRPr>
          </a:p>
        </p:txBody>
      </p:sp>
      <p:sp>
        <p:nvSpPr>
          <p:cNvPr id="4" name="TextBox 3"/>
          <p:cNvSpPr txBox="1"/>
          <p:nvPr/>
        </p:nvSpPr>
        <p:spPr>
          <a:xfrm>
            <a:off x="398837" y="145918"/>
            <a:ext cx="7287838" cy="492443"/>
          </a:xfrm>
          <a:prstGeom prst="rect">
            <a:avLst/>
          </a:prstGeom>
          <a:noFill/>
        </p:spPr>
        <p:txBody>
          <a:bodyPr wrap="square" rtlCol="0">
            <a:spAutoFit/>
          </a:bodyPr>
          <a:lstStyle/>
          <a:p>
            <a:pPr defTabSz="685766"/>
            <a:r>
              <a:rPr lang="en-IN" sz="2600" dirty="0" smtClean="0">
                <a:solidFill>
                  <a:srgbClr val="262626"/>
                </a:solidFill>
                <a:latin typeface="+mj-lt"/>
              </a:rPr>
              <a:t>Informatica Products &amp; Their Functionalities </a:t>
            </a:r>
            <a:r>
              <a:rPr lang="en-IN" sz="2600" dirty="0">
                <a:solidFill>
                  <a:srgbClr val="262626"/>
                </a:solidFill>
              </a:rPr>
              <a:t>(Contd.)</a:t>
            </a:r>
            <a:endParaRPr lang="en-IN" sz="2600" dirty="0">
              <a:solidFill>
                <a:srgbClr val="262626"/>
              </a:solidFill>
              <a:latin typeface="+mj-lt"/>
            </a:endParaRPr>
          </a:p>
        </p:txBody>
      </p:sp>
    </p:spTree>
    <p:extLst>
      <p:ext uri="{BB962C8B-B14F-4D97-AF65-F5344CB8AC3E}">
        <p14:creationId xmlns:p14="http://schemas.microsoft.com/office/powerpoint/2010/main" val="23751803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09480" y="810522"/>
            <a:ext cx="8065911" cy="3785652"/>
          </a:xfrm>
          <a:prstGeom prst="rect">
            <a:avLst/>
          </a:prstGeom>
        </p:spPr>
        <p:txBody>
          <a:bodyPr wrap="square">
            <a:spAutoFit/>
          </a:bodyPr>
          <a:lstStyle/>
          <a:p>
            <a:pPr marL="171450" indent="-171450">
              <a:buFont typeface="Symbol" panose="05050102010706020507" pitchFamily="18" charset="2"/>
              <a:buChar cha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Data Quality - </a:t>
            </a:r>
            <a:r>
              <a:rPr lang="en-US" sz="1200" dirty="0" smtClean="0">
                <a:latin typeface="Tahoma" panose="020B0604030504040204" pitchFamily="34" charset="0"/>
                <a:ea typeface="Tahoma" panose="020B0604030504040204" pitchFamily="34" charset="0"/>
                <a:cs typeface="Tahoma" panose="020B0604030504040204" pitchFamily="34" charset="0"/>
              </a:rPr>
              <a:t>Informatica Data Quality provides clean, high-quality data regardless of size, data format, platform, or technology to the business. Helps validating and improving address information, profiling and cleansing business data, or implementing a data governance practice and ensure the data quality requirements are met</a:t>
            </a:r>
          </a:p>
          <a:p>
            <a:pPr marL="514350" lvl="1"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Data Replication - </a:t>
            </a:r>
            <a:r>
              <a:rPr lang="en-US" sz="1200" dirty="0" smtClean="0">
                <a:latin typeface="Tahoma" panose="020B0604030504040204" pitchFamily="34" charset="0"/>
                <a:ea typeface="Tahoma" panose="020B0604030504040204" pitchFamily="34" charset="0"/>
                <a:cs typeface="Tahoma" panose="020B0604030504040204" pitchFamily="34" charset="0"/>
              </a:rPr>
              <a:t>Informatica </a:t>
            </a:r>
            <a:r>
              <a:rPr lang="en-US" sz="1200" dirty="0">
                <a:latin typeface="Tahoma" panose="020B0604030504040204" pitchFamily="34" charset="0"/>
                <a:ea typeface="Tahoma" panose="020B0604030504040204" pitchFamily="34" charset="0"/>
                <a:cs typeface="Tahoma" panose="020B0604030504040204" pitchFamily="34" charset="0"/>
              </a:rPr>
              <a:t>Data Replication is database-agnostic, real-time transaction replication software that’s highly scalable, reliable, and </a:t>
            </a:r>
            <a:r>
              <a:rPr lang="en-US" sz="1200" dirty="0" smtClean="0">
                <a:latin typeface="Tahoma" panose="020B0604030504040204" pitchFamily="34" charset="0"/>
                <a:ea typeface="Tahoma" panose="020B0604030504040204" pitchFamily="34" charset="0"/>
                <a:cs typeface="Tahoma" panose="020B0604030504040204" pitchFamily="34" charset="0"/>
              </a:rPr>
              <a:t>non-disruptive </a:t>
            </a:r>
            <a:r>
              <a:rPr lang="en-US" sz="1200" dirty="0">
                <a:latin typeface="Tahoma" panose="020B0604030504040204" pitchFamily="34" charset="0"/>
                <a:ea typeface="Tahoma" panose="020B0604030504040204" pitchFamily="34" charset="0"/>
                <a:cs typeface="Tahoma" panose="020B0604030504040204" pitchFamily="34" charset="0"/>
              </a:rPr>
              <a:t>to the performance of operational source </a:t>
            </a:r>
            <a:r>
              <a:rPr lang="en-US" sz="1200" dirty="0" smtClean="0">
                <a:latin typeface="Tahoma" panose="020B0604030504040204" pitchFamily="34" charset="0"/>
                <a:ea typeface="Tahoma" panose="020B0604030504040204" pitchFamily="34" charset="0"/>
                <a:cs typeface="Tahoma" panose="020B0604030504040204" pitchFamily="34" charset="0"/>
              </a:rPr>
              <a:t>systems</a:t>
            </a:r>
          </a:p>
          <a:p>
            <a:pPr marL="514350" lvl="1"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Data Virtualization - </a:t>
            </a:r>
            <a:r>
              <a:rPr lang="en-US" sz="1200" dirty="0" smtClean="0">
                <a:latin typeface="Tahoma" panose="020B0604030504040204" pitchFamily="34" charset="0"/>
                <a:ea typeface="Tahoma" panose="020B0604030504040204" pitchFamily="34" charset="0"/>
                <a:cs typeface="Tahoma" panose="020B0604030504040204" pitchFamily="34" charset="0"/>
              </a:rPr>
              <a:t>Informatica </a:t>
            </a:r>
            <a:r>
              <a:rPr lang="en-US" sz="1200" dirty="0">
                <a:latin typeface="Tahoma" panose="020B0604030504040204" pitchFamily="34" charset="0"/>
                <a:ea typeface="Tahoma" panose="020B0604030504040204" pitchFamily="34" charset="0"/>
                <a:cs typeface="Tahoma" panose="020B0604030504040204" pitchFamily="34" charset="0"/>
              </a:rPr>
              <a:t>Data Services provides a single scalable architecture for both data integration and data federation, creating a data virtualization layer that hides and handles the complexity of accessing underlying data </a:t>
            </a:r>
            <a:r>
              <a:rPr lang="en-US" sz="1200" dirty="0" smtClean="0">
                <a:latin typeface="Tahoma" panose="020B0604030504040204" pitchFamily="34" charset="0"/>
                <a:ea typeface="Tahoma" panose="020B0604030504040204" pitchFamily="34" charset="0"/>
                <a:cs typeface="Tahoma" panose="020B0604030504040204" pitchFamily="34" charset="0"/>
              </a:rPr>
              <a:t>sources - all </a:t>
            </a:r>
            <a:r>
              <a:rPr lang="en-US" sz="1200" dirty="0">
                <a:latin typeface="Tahoma" panose="020B0604030504040204" pitchFamily="34" charset="0"/>
                <a:ea typeface="Tahoma" panose="020B0604030504040204" pitchFamily="34" charset="0"/>
                <a:cs typeface="Tahoma" panose="020B0604030504040204" pitchFamily="34" charset="0"/>
              </a:rPr>
              <a:t>while insulating them from </a:t>
            </a:r>
            <a:r>
              <a:rPr lang="en-US" sz="1200" dirty="0" smtClean="0">
                <a:latin typeface="Tahoma" panose="020B0604030504040204" pitchFamily="34" charset="0"/>
                <a:ea typeface="Tahoma" panose="020B0604030504040204" pitchFamily="34" charset="0"/>
                <a:cs typeface="Tahoma" panose="020B0604030504040204" pitchFamily="34" charset="0"/>
              </a:rPr>
              <a:t>change </a:t>
            </a:r>
          </a:p>
          <a:p>
            <a:pPr marL="514350" lvl="1"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Master </a:t>
            </a:r>
            <a:r>
              <a:rPr lang="en-US" sz="1200" dirty="0">
                <a:solidFill>
                  <a:srgbClr val="0070C0"/>
                </a:solidFill>
                <a:latin typeface="Tahoma" panose="020B0604030504040204" pitchFamily="34" charset="0"/>
                <a:ea typeface="Tahoma" panose="020B0604030504040204" pitchFamily="34" charset="0"/>
                <a:cs typeface="Tahoma" panose="020B0604030504040204" pitchFamily="34" charset="0"/>
              </a:rPr>
              <a:t>Data </a:t>
            </a:r>
            <a:r>
              <a:rPr lang="en-US"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Management - </a:t>
            </a:r>
            <a:r>
              <a:rPr lang="en-US" sz="1200" dirty="0" smtClean="0">
                <a:latin typeface="Tahoma" panose="020B0604030504040204" pitchFamily="34" charset="0"/>
                <a:ea typeface="Tahoma" panose="020B0604030504040204" pitchFamily="34" charset="0"/>
                <a:cs typeface="Tahoma" panose="020B0604030504040204" pitchFamily="34" charset="0"/>
              </a:rPr>
              <a:t>The </a:t>
            </a:r>
            <a:r>
              <a:rPr lang="en-US" sz="1200" dirty="0">
                <a:latin typeface="Tahoma" panose="020B0604030504040204" pitchFamily="34" charset="0"/>
                <a:ea typeface="Tahoma" panose="020B0604030504040204" pitchFamily="34" charset="0"/>
                <a:cs typeface="Tahoma" panose="020B0604030504040204" pitchFamily="34" charset="0"/>
              </a:rPr>
              <a:t>Informatica Master Data Management (MDM) product family delivers consolidated and reliable business-critical data—also known as master data—to the applications that employees rely on every </a:t>
            </a:r>
            <a:r>
              <a:rPr lang="en-US" sz="1200" dirty="0" smtClean="0">
                <a:latin typeface="Tahoma" panose="020B0604030504040204" pitchFamily="34" charset="0"/>
                <a:ea typeface="Tahoma" panose="020B0604030504040204" pitchFamily="34" charset="0"/>
                <a:cs typeface="Tahoma" panose="020B0604030504040204" pitchFamily="34" charset="0"/>
              </a:rPr>
              <a:t>day</a:t>
            </a:r>
          </a:p>
          <a:p>
            <a:pPr marL="171450" indent="-171450">
              <a:buFont typeface="Symbol" panose="05050102010706020507" pitchFamily="18" charset="2"/>
              <a:buChar char="®"/>
            </a:pP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r>
              <a:rPr lang="en-IN" sz="1200" dirty="0" smtClean="0">
                <a:solidFill>
                  <a:srgbClr val="0070C0"/>
                </a:solidFill>
                <a:latin typeface="Tahoma" panose="020B0604030504040204" pitchFamily="34" charset="0"/>
                <a:ea typeface="Tahoma" panose="020B0604030504040204" pitchFamily="34" charset="0"/>
                <a:cs typeface="Tahoma" panose="020B0604030504040204" pitchFamily="34" charset="0"/>
              </a:rPr>
              <a:t> Ultra </a:t>
            </a:r>
            <a:r>
              <a:rPr lang="en-IN" sz="1200" dirty="0">
                <a:solidFill>
                  <a:srgbClr val="0070C0"/>
                </a:solidFill>
                <a:latin typeface="Tahoma" panose="020B0604030504040204" pitchFamily="34" charset="0"/>
                <a:ea typeface="Tahoma" panose="020B0604030504040204" pitchFamily="34" charset="0"/>
                <a:cs typeface="Tahoma" panose="020B0604030504040204" pitchFamily="34" charset="0"/>
              </a:rPr>
              <a:t>Messaging - </a:t>
            </a:r>
            <a:r>
              <a:rPr lang="en-US" sz="1200" dirty="0">
                <a:latin typeface="Tahoma" panose="020B0604030504040204" pitchFamily="34" charset="0"/>
                <a:ea typeface="Tahoma" panose="020B0604030504040204" pitchFamily="34" charset="0"/>
                <a:cs typeface="Tahoma" panose="020B0604030504040204" pitchFamily="34" charset="0"/>
              </a:rPr>
              <a:t>Informatica Ultra Messaging is a family of next-generation, low-latency messaging middleware products. With very high throughput and 24x7 reliability, they deliver extremely low-latency application messaging over both network-based and shared-memory (inter-process) based </a:t>
            </a:r>
            <a:r>
              <a:rPr lang="en-US" sz="1200" dirty="0" smtClean="0">
                <a:latin typeface="Tahoma" panose="020B0604030504040204" pitchFamily="34" charset="0"/>
                <a:ea typeface="Tahoma" panose="020B0604030504040204" pitchFamily="34" charset="0"/>
                <a:cs typeface="Tahoma" panose="020B0604030504040204" pitchFamily="34" charset="0"/>
              </a:rPr>
              <a:t>transports</a:t>
            </a:r>
            <a:endParaRPr lang="en-US" sz="1200" dirty="0">
              <a:latin typeface="Tahoma" panose="020B0604030504040204" pitchFamily="34" charset="0"/>
              <a:ea typeface="Tahoma" panose="020B0604030504040204" pitchFamily="34" charset="0"/>
              <a:cs typeface="Tahoma" panose="020B0604030504040204" pitchFamily="34" charset="0"/>
            </a:endParaRPr>
          </a:p>
          <a:p>
            <a:pPr marL="171450" indent="-171450">
              <a:buFont typeface="Symbol" panose="05050102010706020507" pitchFamily="18" charset="2"/>
              <a:buChar char="®"/>
            </a:pPr>
            <a:endParaRPr lang="en-US" sz="1200" dirty="0" smtClean="0">
              <a:latin typeface="Tahoma" panose="020B0604030504040204" pitchFamily="34" charset="0"/>
              <a:ea typeface="Tahoma" panose="020B0604030504040204" pitchFamily="34" charset="0"/>
              <a:cs typeface="Tahoma" panose="020B0604030504040204" pitchFamily="34" charset="0"/>
            </a:endParaRPr>
          </a:p>
        </p:txBody>
      </p:sp>
      <p:sp>
        <p:nvSpPr>
          <p:cNvPr id="4" name="TextBox 3"/>
          <p:cNvSpPr txBox="1"/>
          <p:nvPr/>
        </p:nvSpPr>
        <p:spPr>
          <a:xfrm>
            <a:off x="398837" y="145918"/>
            <a:ext cx="7287838" cy="492443"/>
          </a:xfrm>
          <a:prstGeom prst="rect">
            <a:avLst/>
          </a:prstGeom>
          <a:noFill/>
        </p:spPr>
        <p:txBody>
          <a:bodyPr wrap="square" rtlCol="0">
            <a:spAutoFit/>
          </a:bodyPr>
          <a:lstStyle/>
          <a:p>
            <a:pPr defTabSz="685766"/>
            <a:r>
              <a:rPr lang="en-IN" sz="2600" dirty="0" smtClean="0">
                <a:solidFill>
                  <a:srgbClr val="262626"/>
                </a:solidFill>
                <a:latin typeface="+mj-lt"/>
              </a:rPr>
              <a:t>Informatica Products &amp; Their Functionalities </a:t>
            </a:r>
            <a:r>
              <a:rPr lang="en-IN" sz="2600" dirty="0">
                <a:solidFill>
                  <a:srgbClr val="262626"/>
                </a:solidFill>
              </a:rPr>
              <a:t>(Contd.)</a:t>
            </a:r>
            <a:endParaRPr lang="en-IN" sz="2600" dirty="0">
              <a:solidFill>
                <a:srgbClr val="262626"/>
              </a:solidFill>
              <a:latin typeface="+mj-lt"/>
            </a:endParaRPr>
          </a:p>
        </p:txBody>
      </p:sp>
    </p:spTree>
    <p:extLst>
      <p:ext uri="{BB962C8B-B14F-4D97-AF65-F5344CB8AC3E}">
        <p14:creationId xmlns:p14="http://schemas.microsoft.com/office/powerpoint/2010/main" val="14661766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3_Brain4ce_course_template">
  <a:themeElements>
    <a:clrScheme name="Fresh">
      <a:dk1>
        <a:srgbClr val="262626"/>
      </a:dk1>
      <a:lt1>
        <a:sysClr val="window" lastClr="FFFFFF"/>
      </a:lt1>
      <a:dk2>
        <a:srgbClr val="595959"/>
      </a:dk2>
      <a:lt2>
        <a:srgbClr val="EEECE1"/>
      </a:lt2>
      <a:accent1>
        <a:srgbClr val="F4891E"/>
      </a:accent1>
      <a:accent2>
        <a:srgbClr val="7BCF27"/>
      </a:accent2>
      <a:accent3>
        <a:srgbClr val="9BBB59"/>
      </a:accent3>
      <a:accent4>
        <a:srgbClr val="00B0F0"/>
      </a:accent4>
      <a:accent5>
        <a:srgbClr val="4BACC6"/>
      </a:accent5>
      <a:accent6>
        <a:srgbClr val="F79646"/>
      </a:accent6>
      <a:hlink>
        <a:srgbClr val="00B0F0"/>
      </a:hlink>
      <a:folHlink>
        <a:srgbClr val="F489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4_Brain4ce_course_template">
  <a:themeElements>
    <a:clrScheme name="Fresh">
      <a:dk1>
        <a:srgbClr val="262626"/>
      </a:dk1>
      <a:lt1>
        <a:sysClr val="window" lastClr="FFFFFF"/>
      </a:lt1>
      <a:dk2>
        <a:srgbClr val="595959"/>
      </a:dk2>
      <a:lt2>
        <a:srgbClr val="EEECE1"/>
      </a:lt2>
      <a:accent1>
        <a:srgbClr val="F4891E"/>
      </a:accent1>
      <a:accent2>
        <a:srgbClr val="7BCF27"/>
      </a:accent2>
      <a:accent3>
        <a:srgbClr val="9BBB59"/>
      </a:accent3>
      <a:accent4>
        <a:srgbClr val="00B0F0"/>
      </a:accent4>
      <a:accent5>
        <a:srgbClr val="4BACC6"/>
      </a:accent5>
      <a:accent6>
        <a:srgbClr val="F79646"/>
      </a:accent6>
      <a:hlink>
        <a:srgbClr val="00B0F0"/>
      </a:hlink>
      <a:folHlink>
        <a:srgbClr val="F489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TotalTime>
  <Words>4387</Words>
  <Application>Microsoft Office PowerPoint</Application>
  <PresentationFormat>On-screen Show (16:9)</PresentationFormat>
  <Paragraphs>520</Paragraphs>
  <Slides>42</Slides>
  <Notes>40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42</vt:i4>
      </vt:variant>
    </vt:vector>
  </HeadingPairs>
  <TitlesOfParts>
    <vt:vector size="52" baseType="lpstr">
      <vt:lpstr>Arial</vt:lpstr>
      <vt:lpstr>Calibri</vt:lpstr>
      <vt:lpstr>Calibri Light</vt:lpstr>
      <vt:lpstr>Castellar</vt:lpstr>
      <vt:lpstr>Monotype Sorts</vt:lpstr>
      <vt:lpstr>Symbol</vt:lpstr>
      <vt:lpstr>Tahoma</vt:lpstr>
      <vt:lpstr>3_Brain4ce_course_template</vt:lpstr>
      <vt:lpstr>4_Brain4ce_course_template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sai</dc:creator>
  <cp:lastModifiedBy>Awanish</cp:lastModifiedBy>
  <cp:revision>140</cp:revision>
  <dcterms:modified xsi:type="dcterms:W3CDTF">2015-09-08T10:11:54Z</dcterms:modified>
</cp:coreProperties>
</file>

<file path=docProps/thumbnail.jpeg>
</file>